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39"/>
  </p:notesMasterIdLst>
  <p:sldIdLst>
    <p:sldId id="332" r:id="rId2"/>
    <p:sldId id="377" r:id="rId3"/>
    <p:sldId id="378" r:id="rId4"/>
    <p:sldId id="296" r:id="rId5"/>
    <p:sldId id="298" r:id="rId6"/>
    <p:sldId id="266" r:id="rId7"/>
    <p:sldId id="260" r:id="rId8"/>
    <p:sldId id="302" r:id="rId9"/>
    <p:sldId id="334" r:id="rId10"/>
    <p:sldId id="272" r:id="rId11"/>
    <p:sldId id="357" r:id="rId12"/>
    <p:sldId id="258" r:id="rId13"/>
    <p:sldId id="269" r:id="rId14"/>
    <p:sldId id="263" r:id="rId15"/>
    <p:sldId id="380" r:id="rId16"/>
    <p:sldId id="356" r:id="rId17"/>
    <p:sldId id="379" r:id="rId18"/>
    <p:sldId id="376" r:id="rId19"/>
    <p:sldId id="355" r:id="rId20"/>
    <p:sldId id="381" r:id="rId21"/>
    <p:sldId id="354" r:id="rId22"/>
    <p:sldId id="270" r:id="rId23"/>
    <p:sldId id="271" r:id="rId24"/>
    <p:sldId id="382" r:id="rId25"/>
    <p:sldId id="330" r:id="rId26"/>
    <p:sldId id="264" r:id="rId27"/>
    <p:sldId id="308" r:id="rId28"/>
    <p:sldId id="303" r:id="rId29"/>
    <p:sldId id="304" r:id="rId30"/>
    <p:sldId id="305" r:id="rId31"/>
    <p:sldId id="306" r:id="rId32"/>
    <p:sldId id="300" r:id="rId33"/>
    <p:sldId id="309" r:id="rId34"/>
    <p:sldId id="301" r:id="rId35"/>
    <p:sldId id="299" r:id="rId36"/>
    <p:sldId id="326" r:id="rId37"/>
    <p:sldId id="279" r:id="rId3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457200" rtl="0" eaLnBrk="1" latinLnBrk="0" hangingPunct="1">
      <a:defRPr kern="1200">
        <a:solidFill>
          <a:schemeClr val="tx1"/>
        </a:solidFill>
        <a:latin typeface="Arial" charset="0"/>
        <a:ea typeface="+mn-ea"/>
        <a:cs typeface="+mn-cs"/>
      </a:defRPr>
    </a:lvl6pPr>
    <a:lvl7pPr marL="2743200" algn="l" defTabSz="457200" rtl="0" eaLnBrk="1" latinLnBrk="0" hangingPunct="1">
      <a:defRPr kern="1200">
        <a:solidFill>
          <a:schemeClr val="tx1"/>
        </a:solidFill>
        <a:latin typeface="Arial" charset="0"/>
        <a:ea typeface="+mn-ea"/>
        <a:cs typeface="+mn-cs"/>
      </a:defRPr>
    </a:lvl7pPr>
    <a:lvl8pPr marL="3200400" algn="l" defTabSz="457200" rtl="0" eaLnBrk="1" latinLnBrk="0" hangingPunct="1">
      <a:defRPr kern="1200">
        <a:solidFill>
          <a:schemeClr val="tx1"/>
        </a:solidFill>
        <a:latin typeface="Arial" charset="0"/>
        <a:ea typeface="+mn-ea"/>
        <a:cs typeface="+mn-cs"/>
      </a:defRPr>
    </a:lvl8pPr>
    <a:lvl9pPr marL="3657600" algn="l" defTabSz="4572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vertBarState="maximized">
    <p:restoredLeft sz="15620"/>
    <p:restoredTop sz="94660"/>
  </p:normalViewPr>
  <p:slideViewPr>
    <p:cSldViewPr>
      <p:cViewPr varScale="1">
        <p:scale>
          <a:sx n="86" d="100"/>
          <a:sy n="86" d="100"/>
        </p:scale>
        <p:origin x="-280" y="-104"/>
      </p:cViewPr>
      <p:guideLst>
        <p:guide orient="horz" pos="2160"/>
        <p:guide pos="2880"/>
      </p:guideLst>
    </p:cSldViewPr>
  </p:slideViewPr>
  <p:notesTextViewPr>
    <p:cViewPr>
      <p:scale>
        <a:sx n="100" d="100"/>
        <a:sy n="100" d="100"/>
      </p:scale>
      <p:origin x="0" y="0"/>
    </p:cViewPr>
  </p:notesTextViewPr>
  <p:sorterViewPr>
    <p:cViewPr>
      <p:scale>
        <a:sx n="70" d="100"/>
        <a:sy n="70"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B1AF443-151D-294E-B519-18B0E155E6A2}" type="datetimeFigureOut">
              <a:rPr lang="en-US"/>
              <a:pPr/>
              <a:t>12/30/12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CADBB05-1DF9-9D4E-975F-04A1B7AD715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59396" name="Slide Number Placeholder 3"/>
          <p:cNvSpPr>
            <a:spLocks noGrp="1"/>
          </p:cNvSpPr>
          <p:nvPr>
            <p:ph type="sldNum" sz="quarter" idx="5"/>
          </p:nvPr>
        </p:nvSpPr>
        <p:spPr bwMode="auto">
          <a:noFill/>
          <a:ln>
            <a:miter lim="800000"/>
            <a:headEnd/>
            <a:tailEnd/>
          </a:ln>
        </p:spPr>
        <p:txBody>
          <a:bodyPr/>
          <a:lstStyle/>
          <a:p>
            <a:fld id="{CDB54E27-8A7A-9340-95AA-29C360FC6307}"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9876" name="Slide Number Placeholder 3"/>
          <p:cNvSpPr>
            <a:spLocks noGrp="1"/>
          </p:cNvSpPr>
          <p:nvPr>
            <p:ph type="sldNum" sz="quarter" idx="5"/>
          </p:nvPr>
        </p:nvSpPr>
        <p:spPr bwMode="auto">
          <a:noFill/>
          <a:ln>
            <a:miter lim="800000"/>
            <a:headEnd/>
            <a:tailEnd/>
          </a:ln>
        </p:spPr>
        <p:txBody>
          <a:bodyPr/>
          <a:lstStyle/>
          <a:p>
            <a:fld id="{6E388315-1EFE-954A-85F8-9EA4F6B7A0B8}" type="slidenum">
              <a:rPr lang="en-US"/>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80900" name="Slide Number Placeholder 3"/>
          <p:cNvSpPr>
            <a:spLocks noGrp="1"/>
          </p:cNvSpPr>
          <p:nvPr>
            <p:ph type="sldNum" sz="quarter" idx="5"/>
          </p:nvPr>
        </p:nvSpPr>
        <p:spPr bwMode="auto">
          <a:noFill/>
          <a:ln>
            <a:miter lim="800000"/>
            <a:headEnd/>
            <a:tailEnd/>
          </a:ln>
        </p:spPr>
        <p:txBody>
          <a:bodyPr/>
          <a:lstStyle/>
          <a:p>
            <a:fld id="{84DE3609-C1FC-8F49-9D61-2C915119D53C}" type="slidenum">
              <a:rPr lang="en-US"/>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82948" name="Slide Number Placeholder 3"/>
          <p:cNvSpPr>
            <a:spLocks noGrp="1"/>
          </p:cNvSpPr>
          <p:nvPr>
            <p:ph type="sldNum" sz="quarter" idx="5"/>
          </p:nvPr>
        </p:nvSpPr>
        <p:spPr bwMode="auto">
          <a:noFill/>
          <a:ln>
            <a:miter lim="800000"/>
            <a:headEnd/>
            <a:tailEnd/>
          </a:ln>
        </p:spPr>
        <p:txBody>
          <a:bodyPr/>
          <a:lstStyle/>
          <a:p>
            <a:fld id="{F4F2D474-0F87-B747-A846-4AB33CA7B00A}" type="slidenum">
              <a:rPr lang="en-US"/>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83972" name="Slide Number Placeholder 3"/>
          <p:cNvSpPr>
            <a:spLocks noGrp="1"/>
          </p:cNvSpPr>
          <p:nvPr>
            <p:ph type="sldNum" sz="quarter" idx="5"/>
          </p:nvPr>
        </p:nvSpPr>
        <p:spPr bwMode="auto">
          <a:noFill/>
          <a:ln>
            <a:miter lim="800000"/>
            <a:headEnd/>
            <a:tailEnd/>
          </a:ln>
        </p:spPr>
        <p:txBody>
          <a:bodyPr/>
          <a:lstStyle/>
          <a:p>
            <a:fld id="{B2436CE9-E1A8-AC49-9D9A-A4652846D73B}" type="slidenum">
              <a:rPr lang="en-US"/>
              <a:pPr/>
              <a:t>22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84996" name="Slide Number Placeholder 3"/>
          <p:cNvSpPr>
            <a:spLocks noGrp="1"/>
          </p:cNvSpPr>
          <p:nvPr>
            <p:ph type="sldNum" sz="quarter" idx="5"/>
          </p:nvPr>
        </p:nvSpPr>
        <p:spPr bwMode="auto">
          <a:noFill/>
          <a:ln>
            <a:miter lim="800000"/>
            <a:headEnd/>
            <a:tailEnd/>
          </a:ln>
        </p:spPr>
        <p:txBody>
          <a:bodyPr/>
          <a:lstStyle/>
          <a:p>
            <a:fld id="{F12F10F5-0B71-B445-9344-C509A3047239}" type="slidenum">
              <a:rPr lang="en-US"/>
              <a:pPr/>
              <a:t>23</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87044" name="Slide Number Placeholder 3"/>
          <p:cNvSpPr>
            <a:spLocks noGrp="1"/>
          </p:cNvSpPr>
          <p:nvPr>
            <p:ph type="sldNum" sz="quarter" idx="5"/>
          </p:nvPr>
        </p:nvSpPr>
        <p:spPr bwMode="auto">
          <a:noFill/>
          <a:ln>
            <a:miter lim="800000"/>
            <a:headEnd/>
            <a:tailEnd/>
          </a:ln>
        </p:spPr>
        <p:txBody>
          <a:bodyPr/>
          <a:lstStyle/>
          <a:p>
            <a:fld id="{F54702A8-670A-6A43-A7C5-296B2C7D845F}" type="slidenum">
              <a:rPr lang="en-US"/>
              <a:pPr/>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88068" name="Slide Number Placeholder 3"/>
          <p:cNvSpPr>
            <a:spLocks noGrp="1"/>
          </p:cNvSpPr>
          <p:nvPr>
            <p:ph type="sldNum" sz="quarter" idx="5"/>
          </p:nvPr>
        </p:nvSpPr>
        <p:spPr bwMode="auto">
          <a:noFill/>
          <a:ln>
            <a:miter lim="800000"/>
            <a:headEnd/>
            <a:tailEnd/>
          </a:ln>
        </p:spPr>
        <p:txBody>
          <a:bodyPr/>
          <a:lstStyle/>
          <a:p>
            <a:fld id="{B3F8D022-973A-7D4A-9F8C-DB98C5010BF2}" type="slidenum">
              <a:rPr lang="en-US"/>
              <a:pPr/>
              <a:t>27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89092" name="Slide Number Placeholder 3"/>
          <p:cNvSpPr>
            <a:spLocks noGrp="1"/>
          </p:cNvSpPr>
          <p:nvPr>
            <p:ph type="sldNum" sz="quarter" idx="5"/>
          </p:nvPr>
        </p:nvSpPr>
        <p:spPr bwMode="auto">
          <a:noFill/>
          <a:ln>
            <a:miter lim="800000"/>
            <a:headEnd/>
            <a:tailEnd/>
          </a:ln>
        </p:spPr>
        <p:txBody>
          <a:bodyPr/>
          <a:lstStyle/>
          <a:p>
            <a:fld id="{ADDF8B1F-F758-704D-804E-E152FB828885}" type="slidenum">
              <a:rPr lang="en-US"/>
              <a:pPr/>
              <a:t>28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0116" name="Slide Number Placeholder 3"/>
          <p:cNvSpPr>
            <a:spLocks noGrp="1"/>
          </p:cNvSpPr>
          <p:nvPr>
            <p:ph type="sldNum" sz="quarter" idx="5"/>
          </p:nvPr>
        </p:nvSpPr>
        <p:spPr bwMode="auto">
          <a:noFill/>
          <a:ln>
            <a:miter lim="800000"/>
            <a:headEnd/>
            <a:tailEnd/>
          </a:ln>
        </p:spPr>
        <p:txBody>
          <a:bodyPr/>
          <a:lstStyle/>
          <a:p>
            <a:fld id="{605596AB-94E3-7C48-9030-361CE8EA72AC}" type="slidenum">
              <a:rPr lang="en-US"/>
              <a:pPr/>
              <a:t>29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1140" name="Slide Number Placeholder 3"/>
          <p:cNvSpPr>
            <a:spLocks noGrp="1"/>
          </p:cNvSpPr>
          <p:nvPr>
            <p:ph type="sldNum" sz="quarter" idx="5"/>
          </p:nvPr>
        </p:nvSpPr>
        <p:spPr bwMode="auto">
          <a:noFill/>
          <a:ln>
            <a:miter lim="800000"/>
            <a:headEnd/>
            <a:tailEnd/>
          </a:ln>
        </p:spPr>
        <p:txBody>
          <a:bodyPr/>
          <a:lstStyle/>
          <a:p>
            <a:fld id="{4BA6B30C-6C78-F143-ABEC-EFC1B9AD8AD2}" type="slidenum">
              <a:rPr lang="en-US"/>
              <a:pPr/>
              <a:t>30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69636" name="Slide Number Placeholder 3"/>
          <p:cNvSpPr>
            <a:spLocks noGrp="1"/>
          </p:cNvSpPr>
          <p:nvPr>
            <p:ph type="sldNum" sz="quarter" idx="5"/>
          </p:nvPr>
        </p:nvSpPr>
        <p:spPr bwMode="auto">
          <a:noFill/>
          <a:ln>
            <a:miter lim="800000"/>
            <a:headEnd/>
            <a:tailEnd/>
          </a:ln>
        </p:spPr>
        <p:txBody>
          <a:bodyPr/>
          <a:lstStyle/>
          <a:p>
            <a:fld id="{D90A577F-9DC3-934D-B09B-4528968EFAE6}" type="slidenum">
              <a:rPr lang="en-US"/>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2164" name="Slide Number Placeholder 3"/>
          <p:cNvSpPr>
            <a:spLocks noGrp="1"/>
          </p:cNvSpPr>
          <p:nvPr>
            <p:ph type="sldNum" sz="quarter" idx="5"/>
          </p:nvPr>
        </p:nvSpPr>
        <p:spPr bwMode="auto">
          <a:noFill/>
          <a:ln>
            <a:miter lim="800000"/>
            <a:headEnd/>
            <a:tailEnd/>
          </a:ln>
        </p:spPr>
        <p:txBody>
          <a:bodyPr/>
          <a:lstStyle/>
          <a:p>
            <a:fld id="{D453BA3D-6684-AB46-B488-F346468BD38E}" type="slidenum">
              <a:rPr lang="en-US"/>
              <a:pPr/>
              <a:t>31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9318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1321121A-72A0-ED4B-8525-E552D9C5E236}" type="slidenum">
              <a:rPr lang="en-US" sz="1200"/>
              <a:pPr algn="r"/>
              <a:t>32</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lIns="91432" tIns="45715" rIns="91432" bIns="45715" numCol="1" anchor="t" anchorCtr="0" compatLnSpc="1">
            <a:prstTxWarp prst="textNoShape">
              <a:avLst/>
            </a:prstTxWarp>
          </a:bodyPr>
          <a:lstStyle/>
          <a:p>
            <a:pPr eaLnBrk="1" hangingPunct="1"/>
            <a:endParaRPr lang="en-US"/>
          </a:p>
        </p:txBody>
      </p:sp>
      <p:sp>
        <p:nvSpPr>
          <p:cNvPr id="9421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lIns="91432" tIns="45715" rIns="91432" bIns="45715" anchor="b">
            <a:prstTxWarp prst="textNoShape">
              <a:avLst/>
            </a:prstTxWarp>
          </a:bodyPr>
          <a:lstStyle/>
          <a:p>
            <a:pPr algn="r"/>
            <a:fld id="{478B84C6-1D1E-714F-9038-EEB06526DC4F}" type="slidenum">
              <a:rPr lang="en-US" sz="1200"/>
              <a:pPr algn="r"/>
              <a:t>33</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5236" name="Slide Number Placeholder 3"/>
          <p:cNvSpPr>
            <a:spLocks noGrp="1"/>
          </p:cNvSpPr>
          <p:nvPr>
            <p:ph type="sldNum" sz="quarter" idx="5"/>
          </p:nvPr>
        </p:nvSpPr>
        <p:spPr bwMode="auto">
          <a:noFill/>
          <a:ln>
            <a:miter lim="800000"/>
            <a:headEnd/>
            <a:tailEnd/>
          </a:ln>
        </p:spPr>
        <p:txBody>
          <a:bodyPr/>
          <a:lstStyle/>
          <a:p>
            <a:fld id="{E2E859D1-93F6-644D-B553-C0571694796B}" type="slidenum">
              <a:rPr lang="en-US"/>
              <a:pPr/>
              <a:t>34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6260" name="Slide Number Placeholder 3"/>
          <p:cNvSpPr>
            <a:spLocks noGrp="1"/>
          </p:cNvSpPr>
          <p:nvPr>
            <p:ph type="sldNum" sz="quarter" idx="5"/>
          </p:nvPr>
        </p:nvSpPr>
        <p:spPr bwMode="auto">
          <a:noFill/>
          <a:ln>
            <a:miter lim="800000"/>
            <a:headEnd/>
            <a:tailEnd/>
          </a:ln>
        </p:spPr>
        <p:txBody>
          <a:bodyPr/>
          <a:lstStyle/>
          <a:p>
            <a:fld id="{D14C4959-558F-7048-B508-180636BCBEAA}" type="slidenum">
              <a:rPr lang="en-US"/>
              <a:pPr/>
              <a:t>35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97284" name="Slide Number Placeholder 3"/>
          <p:cNvSpPr>
            <a:spLocks noGrp="1"/>
          </p:cNvSpPr>
          <p:nvPr>
            <p:ph type="sldNum" sz="quarter" idx="5"/>
          </p:nvPr>
        </p:nvSpPr>
        <p:spPr bwMode="auto">
          <a:noFill/>
          <a:ln>
            <a:miter lim="800000"/>
            <a:headEnd/>
            <a:tailEnd/>
          </a:ln>
        </p:spPr>
        <p:txBody>
          <a:bodyPr/>
          <a:lstStyle/>
          <a:p>
            <a:fld id="{3E76CE2E-3B1C-504F-8E2E-D28DAF073290}" type="slidenum">
              <a:rPr lang="en-US"/>
              <a:pPr/>
              <a:t>36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99332" name="Slide Number Placeholder 3"/>
          <p:cNvSpPr>
            <a:spLocks noGrp="1"/>
          </p:cNvSpPr>
          <p:nvPr>
            <p:ph type="sldNum" sz="quarter" idx="5"/>
          </p:nvPr>
        </p:nvSpPr>
        <p:spPr bwMode="auto">
          <a:noFill/>
          <a:ln>
            <a:miter lim="800000"/>
            <a:headEnd/>
            <a:tailEnd/>
          </a:ln>
        </p:spPr>
        <p:txBody>
          <a:bodyPr/>
          <a:lstStyle/>
          <a:p>
            <a:fld id="{AC77EDC9-75E2-0B4C-9E52-139B83AB51F9}" type="slidenum">
              <a:rPr lang="en-US"/>
              <a:pPr/>
              <a:t>37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70660" name="Slide Number Placeholder 3"/>
          <p:cNvSpPr>
            <a:spLocks noGrp="1"/>
          </p:cNvSpPr>
          <p:nvPr>
            <p:ph type="sldNum" sz="quarter" idx="5"/>
          </p:nvPr>
        </p:nvSpPr>
        <p:spPr bwMode="auto">
          <a:noFill/>
          <a:ln>
            <a:miter lim="800000"/>
            <a:headEnd/>
            <a:tailEnd/>
          </a:ln>
        </p:spPr>
        <p:txBody>
          <a:bodyPr/>
          <a:lstStyle/>
          <a:p>
            <a:fld id="{EA176DA1-C95A-E44F-878E-1EF2CA3E8EFA}" type="slidenum">
              <a:rPr lang="en-US"/>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1684" name="Slide Number Placeholder 3"/>
          <p:cNvSpPr>
            <a:spLocks noGrp="1"/>
          </p:cNvSpPr>
          <p:nvPr>
            <p:ph type="sldNum" sz="quarter" idx="5"/>
          </p:nvPr>
        </p:nvSpPr>
        <p:spPr bwMode="auto">
          <a:noFill/>
          <a:ln>
            <a:miter lim="800000"/>
            <a:headEnd/>
            <a:tailEnd/>
          </a:ln>
        </p:spPr>
        <p:txBody>
          <a:bodyPr/>
          <a:lstStyle/>
          <a:p>
            <a:fld id="{59DD6AE0-F68D-324E-85A2-2BA07F718985}" type="slidenum">
              <a:rPr lang="en-US"/>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2708" name="Slide Number Placeholder 3"/>
          <p:cNvSpPr>
            <a:spLocks noGrp="1"/>
          </p:cNvSpPr>
          <p:nvPr>
            <p:ph type="sldNum" sz="quarter" idx="5"/>
          </p:nvPr>
        </p:nvSpPr>
        <p:spPr bwMode="auto">
          <a:noFill/>
          <a:ln>
            <a:miter lim="800000"/>
            <a:headEnd/>
            <a:tailEnd/>
          </a:ln>
        </p:spPr>
        <p:txBody>
          <a:bodyPr/>
          <a:lstStyle/>
          <a:p>
            <a:fld id="{5B90EDB3-F5B0-B641-A70B-6D33C9E09304}" type="slidenum">
              <a:rPr lang="en-US"/>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737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0C2C54C2-9ED9-AB46-822A-EC7FD4061EBD}" type="slidenum">
              <a:rPr lang="en-US" sz="1200"/>
              <a:pPr algn="r"/>
              <a:t>8</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4756"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prstTxWarp prst="textNoShape">
              <a:avLst/>
            </a:prstTxWarp>
          </a:bodyPr>
          <a:lstStyle/>
          <a:p>
            <a:pPr algn="r"/>
            <a:fld id="{DCAAB5F4-078A-5547-A38E-253A216AD196}" type="slidenum">
              <a:rPr lang="en-US" sz="1200"/>
              <a:pPr algn="r"/>
              <a:t>9</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6804" name="Slide Number Placeholder 3"/>
          <p:cNvSpPr>
            <a:spLocks noGrp="1"/>
          </p:cNvSpPr>
          <p:nvPr>
            <p:ph type="sldNum" sz="quarter" idx="5"/>
          </p:nvPr>
        </p:nvSpPr>
        <p:spPr bwMode="auto">
          <a:noFill/>
          <a:ln>
            <a:miter lim="800000"/>
            <a:headEnd/>
            <a:tailEnd/>
          </a:ln>
        </p:spPr>
        <p:txBody>
          <a:bodyPr/>
          <a:lstStyle/>
          <a:p>
            <a:fld id="{46503BCC-B1BD-624D-AFAE-52662867FB30}" type="slidenum">
              <a:rPr lang="en-US"/>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78852" name="Slide Number Placeholder 3"/>
          <p:cNvSpPr>
            <a:spLocks noGrp="1"/>
          </p:cNvSpPr>
          <p:nvPr>
            <p:ph type="sldNum" sz="quarter" idx="5"/>
          </p:nvPr>
        </p:nvSpPr>
        <p:spPr bwMode="auto">
          <a:noFill/>
          <a:ln>
            <a:miter lim="800000"/>
            <a:headEnd/>
            <a:tailEnd/>
          </a:ln>
        </p:spPr>
        <p:txBody>
          <a:bodyPr/>
          <a:lstStyle/>
          <a:p>
            <a:fld id="{08BF65C0-1915-8D44-A9B5-4EEF27876BDE}" type="slidenum">
              <a:rPr lang="en-US"/>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3C45474-76A5-2D42-A4FC-F68BBD68A9F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A339361C-FC75-F548-873C-755F8BC3B1A7}"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096B8DD-F53A-B246-9ADC-DC2369B970A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F89CE56-2DB6-F64E-BCDF-40BC89AA133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BF1DF1E-17A9-4D4C-8131-D2FB56B2994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D734BBA-EA42-A14B-819C-17234684C159}"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6783345F-97B7-E949-B053-9A400EF73309}"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EC315CF-255A-9C48-99E7-2F7E1FB24554}"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CADB2107-131A-0C4C-A955-426F8E32D5F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C4E1987B-3B0E-974D-9782-239A0B8D8F7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B115684-F7F2-7E45-91DD-5A9941D1CE89}"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668767F-336E-E54D-BB5B-F3121A35B29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1.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jpe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3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32.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33.jpeg"/></Relationships>
</file>

<file path=ppt/slides/_rels/slide4.xml.rels><?xml version="1.0" encoding="UTF-8" standalone="yes"?>
<Relationships xmlns="http://schemas.openxmlformats.org/package/2006/relationships"><Relationship Id="rId3" Type="http://schemas.openxmlformats.org/officeDocument/2006/relationships/hyperlink" Target="01%20Brother,%20Can%20You%20Spare%20A%20Dime_%20%5BA.m4a" TargetMode="External"/><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50" name="Picture 1" descr="http://www.semp.us/images/Biot635PhotoP.jpg"/>
          <p:cNvPicPr>
            <a:picLocks noChangeAspect="1" noChangeArrowheads="1"/>
          </p:cNvPicPr>
          <p:nvPr/>
        </p:nvPicPr>
        <p:blipFill>
          <a:blip r:embed="rId3">
            <a:lum bright="40000" contrast="-20000"/>
          </a:blip>
          <a:srcRect/>
          <a:stretch>
            <a:fillRect/>
          </a:stretch>
        </p:blipFill>
        <p:spPr bwMode="auto">
          <a:xfrm>
            <a:off x="0" y="0"/>
            <a:ext cx="9144000" cy="6983413"/>
          </a:xfrm>
          <a:prstGeom prst="rect">
            <a:avLst/>
          </a:prstGeom>
          <a:noFill/>
          <a:ln w="9525">
            <a:noFill/>
            <a:miter lim="800000"/>
            <a:headEnd/>
            <a:tailEnd/>
          </a:ln>
        </p:spPr>
      </p:pic>
      <p:sp>
        <p:nvSpPr>
          <p:cNvPr id="2051" name="Title 1"/>
          <p:cNvSpPr txBox="1">
            <a:spLocks/>
          </p:cNvSpPr>
          <p:nvPr/>
        </p:nvSpPr>
        <p:spPr bwMode="auto">
          <a:xfrm>
            <a:off x="609600" y="304800"/>
            <a:ext cx="7772400" cy="2209800"/>
          </a:xfrm>
          <a:prstGeom prst="rect">
            <a:avLst/>
          </a:prstGeom>
          <a:noFill/>
          <a:ln w="57150">
            <a:solidFill>
              <a:schemeClr val="tx1"/>
            </a:solidFill>
            <a:miter lim="800000"/>
            <a:headEnd/>
            <a:tailEnd/>
          </a:ln>
        </p:spPr>
        <p:txBody>
          <a:bodyPr>
            <a:prstTxWarp prst="textNoShape">
              <a:avLst/>
            </a:prstTxWarp>
          </a:bodyPr>
          <a:lstStyle/>
          <a:p>
            <a:pPr algn="ctr" eaLnBrk="0" hangingPunct="0"/>
            <a:r>
              <a:rPr lang="en-US" sz="4400">
                <a:solidFill>
                  <a:schemeClr val="tx2"/>
                </a:solidFill>
              </a:rPr>
              <a:t>“Revolution in the Air”: The Rout of the Bonus Army and Historical Investigation </a:t>
            </a:r>
          </a:p>
        </p:txBody>
      </p:sp>
      <p:sp>
        <p:nvSpPr>
          <p:cNvPr id="6" name="Subtitle 2"/>
          <p:cNvSpPr txBox="1">
            <a:spLocks/>
          </p:cNvSpPr>
          <p:nvPr/>
        </p:nvSpPr>
        <p:spPr>
          <a:xfrm>
            <a:off x="1295400" y="4572000"/>
            <a:ext cx="6400800" cy="1752600"/>
          </a:xfrm>
          <a:prstGeom prst="rect">
            <a:avLst/>
          </a:prstGeom>
          <a:ln w="57150">
            <a:solidFill>
              <a:schemeClr val="tx1"/>
            </a:solidFill>
          </a:ln>
        </p:spPr>
        <p:txBody>
          <a:bodyPr/>
          <a:lstStyle/>
          <a:p>
            <a:pPr marL="342900" indent="-342900" algn="ctr" eaLnBrk="0" hangingPunct="0">
              <a:spcBef>
                <a:spcPct val="20000"/>
              </a:spcBef>
              <a:defRPr/>
            </a:pPr>
            <a:r>
              <a:rPr lang="en-US" sz="3200" kern="0" dirty="0">
                <a:latin typeface="+mn-lt"/>
              </a:rPr>
              <a:t>Bruce A. </a:t>
            </a:r>
            <a:r>
              <a:rPr lang="en-US" sz="3200" kern="0" dirty="0" err="1">
                <a:latin typeface="+mn-lt"/>
              </a:rPr>
              <a:t>Lesh</a:t>
            </a:r>
            <a:endParaRPr lang="en-US" sz="3200" kern="0" dirty="0">
              <a:latin typeface="+mn-lt"/>
            </a:endParaRPr>
          </a:p>
          <a:p>
            <a:pPr marL="342900" indent="-342900" algn="ctr" eaLnBrk="0" hangingPunct="0">
              <a:spcBef>
                <a:spcPct val="20000"/>
              </a:spcBef>
              <a:defRPr/>
            </a:pPr>
            <a:r>
              <a:rPr lang="en-US" sz="3200" kern="0" dirty="0">
                <a:latin typeface="+mn-lt"/>
              </a:rPr>
              <a:t>Franklin High School</a:t>
            </a:r>
          </a:p>
          <a:p>
            <a:pPr marL="342900" indent="-342900" algn="ctr" eaLnBrk="0" hangingPunct="0">
              <a:spcBef>
                <a:spcPct val="20000"/>
              </a:spcBef>
              <a:defRPr/>
            </a:pPr>
            <a:r>
              <a:rPr lang="en-US" sz="3200" kern="0" dirty="0">
                <a:latin typeface="+mn-lt"/>
              </a:rPr>
              <a:t>Reisterstown, Maryland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04800" y="0"/>
            <a:ext cx="8506047" cy="6858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28600" y="0"/>
            <a:ext cx="8691327" cy="68580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304800"/>
            <a:ext cx="9144000" cy="6096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38737" y="0"/>
            <a:ext cx="8500463" cy="68580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rcRect t="-1" b="13339"/>
          <a:stretch>
            <a:fillRect/>
          </a:stretch>
        </p:blipFill>
        <p:spPr>
          <a:xfrm>
            <a:off x="1676400" y="0"/>
            <a:ext cx="5811050" cy="68580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572" y="0"/>
            <a:ext cx="9148572"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9698" name="Picture 5" descr="2007"/>
          <p:cNvPicPr>
            <a:picLocks noChangeAspect="1" noChangeArrowheads="1"/>
          </p:cNvPicPr>
          <p:nvPr/>
        </p:nvPicPr>
        <p:blipFill>
          <a:blip r:embed="rId2"/>
          <a:srcRect/>
          <a:stretch>
            <a:fillRect/>
          </a:stretch>
        </p:blipFill>
        <p:spPr bwMode="auto">
          <a:xfrm>
            <a:off x="228600" y="304800"/>
            <a:ext cx="8610600" cy="6224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Why were the veterans removed?</a:t>
            </a:r>
          </a:p>
          <a:p>
            <a:pPr marL="514350" indent="-514350">
              <a:buFont typeface="+mj-lt"/>
              <a:buAutoNum type="arabicPeriod"/>
            </a:pPr>
            <a:endParaRPr lang="en-US" dirty="0" smtClean="0"/>
          </a:p>
          <a:p>
            <a:pPr marL="514350" indent="-514350">
              <a:buNone/>
            </a:pPr>
            <a:endParaRPr lang="en-US" dirty="0" smtClean="0"/>
          </a:p>
          <a:p>
            <a:pPr marL="514350" indent="-514350">
              <a:buFont typeface="+mj-lt"/>
              <a:buAutoNum type="arabicPeriod"/>
            </a:pPr>
            <a:r>
              <a:rPr lang="en-US" dirty="0" smtClean="0"/>
              <a:t>Was the removal justified?</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0722" name="Picture 1" descr="http://www.semp.us/images/Biot635PhotoM.jpg"/>
          <p:cNvPicPr>
            <a:picLocks noChangeAspect="1" noChangeArrowheads="1"/>
          </p:cNvPicPr>
          <p:nvPr/>
        </p:nvPicPr>
        <p:blipFill>
          <a:blip r:embed="rId3"/>
          <a:srcRect/>
          <a:stretch>
            <a:fillRect/>
          </a:stretch>
        </p:blipFill>
        <p:spPr bwMode="auto">
          <a:xfrm>
            <a:off x="304800" y="0"/>
            <a:ext cx="8382000"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746" name="Picture 5" descr="bonusarmy1"/>
          <p:cNvPicPr>
            <a:picLocks noChangeAspect="1" noChangeArrowheads="1"/>
          </p:cNvPicPr>
          <p:nvPr/>
        </p:nvPicPr>
        <p:blipFill>
          <a:blip r:embed="rId2"/>
          <a:srcRect/>
          <a:stretch>
            <a:fillRect/>
          </a:stretch>
        </p:blipFill>
        <p:spPr bwMode="auto">
          <a:xfrm>
            <a:off x="457200" y="361950"/>
            <a:ext cx="8229600" cy="6134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Stinger Question:</a:t>
            </a:r>
            <a:endParaRPr lang="en-US" dirty="0"/>
          </a:p>
        </p:txBody>
      </p:sp>
      <p:sp>
        <p:nvSpPr>
          <p:cNvPr id="3" name="Content Placeholder 2"/>
          <p:cNvSpPr>
            <a:spLocks noGrp="1"/>
          </p:cNvSpPr>
          <p:nvPr>
            <p:ph idx="1"/>
          </p:nvPr>
        </p:nvSpPr>
        <p:spPr/>
        <p:txBody>
          <a:bodyPr/>
          <a:lstStyle/>
          <a:p>
            <a:pPr>
              <a:buNone/>
            </a:pPr>
            <a:r>
              <a:rPr lang="en-US" b="1" i="1" dirty="0" smtClean="0">
                <a:solidFill>
                  <a:schemeClr val="tx1"/>
                </a:solidFill>
                <a:latin typeface="+mn-lt"/>
                <a:ea typeface="+mn-ea"/>
                <a:cs typeface="+mn-cs"/>
              </a:rPr>
              <a:t>   Under </a:t>
            </a:r>
            <a:r>
              <a:rPr lang="en-US" b="1" i="1" dirty="0" smtClean="0">
                <a:solidFill>
                  <a:schemeClr val="tx1"/>
                </a:solidFill>
                <a:latin typeface="+mn-lt"/>
                <a:ea typeface="+mn-ea"/>
                <a:cs typeface="+mn-cs"/>
              </a:rPr>
              <a:t>what circumstances, if ever, is it acceptable for the President of the United States to order American military troops (Army, Navy, Marines, and Air Force) to take up arms against American citizens? </a:t>
            </a:r>
            <a:endParaRPr lang="en-US" dirty="0" smtClean="0">
              <a:solidFill>
                <a:schemeClr val="tx1"/>
              </a:solidFill>
              <a:latin typeface="+mn-lt"/>
              <a:ea typeface="+mn-ea"/>
              <a:cs typeface="+mn-cs"/>
            </a:endParaRP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 y="609600"/>
            <a:ext cx="9160329" cy="50292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2770" name="Picture 5" descr="Biot635PhotoP"/>
          <p:cNvPicPr>
            <a:picLocks noChangeAspect="1" noChangeArrowheads="1"/>
          </p:cNvPicPr>
          <p:nvPr/>
        </p:nvPicPr>
        <p:blipFill>
          <a:blip r:embed="rId2"/>
          <a:srcRect/>
          <a:stretch>
            <a:fillRect/>
          </a:stretch>
        </p:blipFill>
        <p:spPr bwMode="auto">
          <a:xfrm>
            <a:off x="228600" y="304800"/>
            <a:ext cx="8686800" cy="6284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3794" name="Picture 3"/>
          <p:cNvPicPr>
            <a:picLocks noChangeAspect="1" noChangeArrowheads="1"/>
          </p:cNvPicPr>
          <p:nvPr/>
        </p:nvPicPr>
        <p:blipFill>
          <a:blip r:embed="rId3"/>
          <a:srcRect/>
          <a:stretch>
            <a:fillRect/>
          </a:stretch>
        </p:blipFill>
        <p:spPr bwMode="auto">
          <a:xfrm>
            <a:off x="4343400" y="381000"/>
            <a:ext cx="4311650" cy="2917825"/>
          </a:xfrm>
          <a:prstGeom prst="rect">
            <a:avLst/>
          </a:prstGeom>
          <a:noFill/>
          <a:ln w="9525">
            <a:noFill/>
            <a:miter lim="800000"/>
            <a:headEnd/>
            <a:tailEnd/>
          </a:ln>
        </p:spPr>
      </p:pic>
      <p:pic>
        <p:nvPicPr>
          <p:cNvPr id="33795" name="Picture 4"/>
          <p:cNvPicPr>
            <a:picLocks noChangeAspect="1" noChangeArrowheads="1"/>
          </p:cNvPicPr>
          <p:nvPr/>
        </p:nvPicPr>
        <p:blipFill>
          <a:blip r:embed="rId4"/>
          <a:srcRect/>
          <a:stretch>
            <a:fillRect/>
          </a:stretch>
        </p:blipFill>
        <p:spPr bwMode="auto">
          <a:xfrm>
            <a:off x="4114800" y="3505200"/>
            <a:ext cx="4384675" cy="3060700"/>
          </a:xfrm>
          <a:prstGeom prst="rect">
            <a:avLst/>
          </a:prstGeom>
          <a:noFill/>
          <a:ln w="9525">
            <a:noFill/>
            <a:miter lim="800000"/>
            <a:headEnd/>
            <a:tailEnd/>
          </a:ln>
        </p:spPr>
      </p:pic>
      <p:pic>
        <p:nvPicPr>
          <p:cNvPr id="33796" name="Picture 7" descr="aa_patton_bonus_3_e"/>
          <p:cNvPicPr>
            <a:picLocks noChangeAspect="1" noChangeArrowheads="1"/>
          </p:cNvPicPr>
          <p:nvPr/>
        </p:nvPicPr>
        <p:blipFill>
          <a:blip r:embed="rId5"/>
          <a:srcRect/>
          <a:stretch>
            <a:fillRect/>
          </a:stretch>
        </p:blipFill>
        <p:spPr bwMode="auto">
          <a:xfrm>
            <a:off x="228600" y="304800"/>
            <a:ext cx="4327525"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4818" name="Picture 3" descr="C:\Users\Bruce\Pictures\My Scans\2012-02 (Feb)\scan0003.jpg"/>
          <p:cNvPicPr>
            <a:picLocks noChangeAspect="1" noChangeArrowheads="1"/>
          </p:cNvPicPr>
          <p:nvPr/>
        </p:nvPicPr>
        <p:blipFill>
          <a:blip r:embed="rId3"/>
          <a:srcRect t="690"/>
          <a:stretch>
            <a:fillRect/>
          </a:stretch>
        </p:blipFill>
        <p:spPr bwMode="auto">
          <a:xfrm>
            <a:off x="4419600" y="195263"/>
            <a:ext cx="4645025" cy="6262687"/>
          </a:xfrm>
          <a:prstGeom prst="rect">
            <a:avLst/>
          </a:prstGeom>
          <a:noFill/>
          <a:ln w="9525">
            <a:noFill/>
            <a:miter lim="800000"/>
            <a:headEnd/>
            <a:tailEnd/>
          </a:ln>
        </p:spPr>
      </p:pic>
      <p:pic>
        <p:nvPicPr>
          <p:cNvPr id="34819" name="Picture 4" descr="C:\Users\Bruce\Pictures\My Scans\2012-02 (Feb)\scan0002.jpg"/>
          <p:cNvPicPr>
            <a:picLocks noChangeAspect="1" noChangeArrowheads="1"/>
          </p:cNvPicPr>
          <p:nvPr/>
        </p:nvPicPr>
        <p:blipFill>
          <a:blip r:embed="rId4"/>
          <a:srcRect r="2419"/>
          <a:stretch>
            <a:fillRect/>
          </a:stretch>
        </p:blipFill>
        <p:spPr bwMode="auto">
          <a:xfrm>
            <a:off x="106363" y="195263"/>
            <a:ext cx="4343400" cy="6218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lstStyle/>
          <a:p>
            <a:r>
              <a:rPr lang="en-US" dirty="0" smtClean="0"/>
              <a:t>Main Characters</a:t>
            </a:r>
            <a:endParaRPr lang="en-US" dirty="0"/>
          </a:p>
        </p:txBody>
      </p:sp>
      <p:sp>
        <p:nvSpPr>
          <p:cNvPr id="3" name="Content Placeholder 2"/>
          <p:cNvSpPr>
            <a:spLocks noGrp="1"/>
          </p:cNvSpPr>
          <p:nvPr>
            <p:ph idx="1"/>
          </p:nvPr>
        </p:nvSpPr>
        <p:spPr>
          <a:xfrm>
            <a:off x="457200" y="838200"/>
            <a:ext cx="8229600" cy="6019800"/>
          </a:xfrm>
        </p:spPr>
        <p:txBody>
          <a:bodyPr>
            <a:normAutofit fontScale="62500" lnSpcReduction="20000"/>
          </a:bodyPr>
          <a:lstStyle/>
          <a:p>
            <a:pPr eaLnBrk="1" hangingPunct="1">
              <a:lnSpc>
                <a:spcPct val="80000"/>
              </a:lnSpc>
            </a:pPr>
            <a:r>
              <a:rPr lang="en-US" dirty="0" smtClean="0"/>
              <a:t>Herbert Hoover		       </a:t>
            </a:r>
          </a:p>
          <a:p>
            <a:pPr eaLnBrk="1" hangingPunct="1">
              <a:lnSpc>
                <a:spcPct val="80000"/>
              </a:lnSpc>
              <a:buNone/>
            </a:pPr>
            <a:r>
              <a:rPr lang="en-US" dirty="0" smtClean="0"/>
              <a:t>	</a:t>
            </a:r>
            <a:r>
              <a:rPr lang="en-US" dirty="0" smtClean="0"/>
              <a:t>President of the United States</a:t>
            </a:r>
          </a:p>
          <a:p>
            <a:pPr eaLnBrk="1" hangingPunct="1">
              <a:lnSpc>
                <a:spcPct val="80000"/>
              </a:lnSpc>
            </a:pPr>
            <a:endParaRPr lang="en-US" dirty="0" smtClean="0"/>
          </a:p>
          <a:p>
            <a:pPr eaLnBrk="1" hangingPunct="1">
              <a:lnSpc>
                <a:spcPct val="80000"/>
              </a:lnSpc>
            </a:pPr>
            <a:r>
              <a:rPr lang="en-US" dirty="0" smtClean="0"/>
              <a:t>Pelham </a:t>
            </a:r>
            <a:r>
              <a:rPr lang="en-US" dirty="0" err="1" smtClean="0"/>
              <a:t>Glassford</a:t>
            </a:r>
            <a:endParaRPr lang="en-US" dirty="0" smtClean="0"/>
          </a:p>
          <a:p>
            <a:pPr eaLnBrk="1" hangingPunct="1">
              <a:lnSpc>
                <a:spcPct val="80000"/>
              </a:lnSpc>
              <a:buNone/>
            </a:pPr>
            <a:r>
              <a:rPr lang="en-US" dirty="0" smtClean="0"/>
              <a:t>	Police Chief in Washington DC</a:t>
            </a:r>
          </a:p>
          <a:p>
            <a:pPr eaLnBrk="1" hangingPunct="1">
              <a:lnSpc>
                <a:spcPct val="80000"/>
              </a:lnSpc>
            </a:pPr>
            <a:endParaRPr lang="en-US" dirty="0" smtClean="0"/>
          </a:p>
          <a:p>
            <a:pPr eaLnBrk="1" hangingPunct="1">
              <a:lnSpc>
                <a:spcPct val="80000"/>
              </a:lnSpc>
            </a:pPr>
            <a:r>
              <a:rPr lang="en-US" dirty="0" smtClean="0"/>
              <a:t>General Douglas MacArthur	</a:t>
            </a:r>
          </a:p>
          <a:p>
            <a:pPr eaLnBrk="1" hangingPunct="1">
              <a:lnSpc>
                <a:spcPct val="80000"/>
              </a:lnSpc>
              <a:buNone/>
            </a:pPr>
            <a:r>
              <a:rPr lang="en-US" dirty="0" smtClean="0"/>
              <a:t>	</a:t>
            </a:r>
            <a:r>
              <a:rPr lang="en-US" dirty="0" smtClean="0"/>
              <a:t>Commander of United States Military</a:t>
            </a:r>
          </a:p>
          <a:p>
            <a:pPr eaLnBrk="1" hangingPunct="1">
              <a:lnSpc>
                <a:spcPct val="80000"/>
              </a:lnSpc>
              <a:buNone/>
            </a:pPr>
            <a:endParaRPr lang="en-US" dirty="0" smtClean="0"/>
          </a:p>
          <a:p>
            <a:pPr eaLnBrk="1" hangingPunct="1">
              <a:lnSpc>
                <a:spcPct val="80000"/>
              </a:lnSpc>
            </a:pPr>
            <a:r>
              <a:rPr lang="en-US" dirty="0" smtClean="0"/>
              <a:t>Major Dwight Eisenhower</a:t>
            </a:r>
          </a:p>
          <a:p>
            <a:pPr eaLnBrk="1" hangingPunct="1">
              <a:lnSpc>
                <a:spcPct val="80000"/>
              </a:lnSpc>
              <a:buNone/>
            </a:pPr>
            <a:r>
              <a:rPr lang="en-US" dirty="0" smtClean="0"/>
              <a:t>	</a:t>
            </a:r>
            <a:r>
              <a:rPr lang="en-US" dirty="0" smtClean="0"/>
              <a:t>Assistant to General MacArthur</a:t>
            </a:r>
          </a:p>
          <a:p>
            <a:pPr eaLnBrk="1" hangingPunct="1">
              <a:lnSpc>
                <a:spcPct val="80000"/>
              </a:lnSpc>
            </a:pPr>
            <a:endParaRPr lang="en-US" dirty="0" smtClean="0"/>
          </a:p>
          <a:p>
            <a:pPr eaLnBrk="1" hangingPunct="1">
              <a:lnSpc>
                <a:spcPct val="80000"/>
              </a:lnSpc>
            </a:pPr>
            <a:r>
              <a:rPr lang="en-US" dirty="0" smtClean="0"/>
              <a:t>Patrick Hurley</a:t>
            </a:r>
          </a:p>
          <a:p>
            <a:pPr eaLnBrk="1" hangingPunct="1">
              <a:lnSpc>
                <a:spcPct val="80000"/>
              </a:lnSpc>
              <a:buNone/>
            </a:pPr>
            <a:r>
              <a:rPr lang="en-US" dirty="0" smtClean="0"/>
              <a:t>	</a:t>
            </a:r>
            <a:r>
              <a:rPr lang="en-US" dirty="0" smtClean="0"/>
              <a:t>Secretary of War</a:t>
            </a:r>
          </a:p>
          <a:p>
            <a:pPr eaLnBrk="1" hangingPunct="1">
              <a:lnSpc>
                <a:spcPct val="80000"/>
              </a:lnSpc>
            </a:pPr>
            <a:endParaRPr lang="en-US" dirty="0" smtClean="0"/>
          </a:p>
          <a:p>
            <a:pPr eaLnBrk="1" hangingPunct="1">
              <a:lnSpc>
                <a:spcPct val="80000"/>
              </a:lnSpc>
            </a:pPr>
            <a:r>
              <a:rPr lang="en-US" dirty="0" smtClean="0"/>
              <a:t>Walter Waters</a:t>
            </a:r>
          </a:p>
          <a:p>
            <a:pPr eaLnBrk="1" hangingPunct="1">
              <a:lnSpc>
                <a:spcPct val="80000"/>
              </a:lnSpc>
              <a:buNone/>
            </a:pPr>
            <a:r>
              <a:rPr lang="en-US" dirty="0" smtClean="0"/>
              <a:t>	</a:t>
            </a:r>
            <a:r>
              <a:rPr lang="en-US" dirty="0" smtClean="0"/>
              <a:t>Leader of the Bonus Marchers </a:t>
            </a:r>
          </a:p>
          <a:p>
            <a:pPr eaLnBrk="1" hangingPunct="1">
              <a:lnSpc>
                <a:spcPct val="80000"/>
              </a:lnSpc>
            </a:pPr>
            <a:endParaRPr lang="en-US" dirty="0" smtClean="0"/>
          </a:p>
          <a:p>
            <a:pPr eaLnBrk="1" hangingPunct="1">
              <a:lnSpc>
                <a:spcPct val="80000"/>
              </a:lnSpc>
            </a:pPr>
            <a:r>
              <a:rPr lang="en-US" dirty="0" smtClean="0"/>
              <a:t>General George Van Horn Moseley	</a:t>
            </a:r>
          </a:p>
          <a:p>
            <a:pPr eaLnBrk="1" hangingPunct="1">
              <a:lnSpc>
                <a:spcPct val="80000"/>
              </a:lnSpc>
              <a:buNone/>
            </a:pPr>
            <a:r>
              <a:rPr lang="en-US" dirty="0" smtClean="0"/>
              <a:t>	</a:t>
            </a:r>
            <a:r>
              <a:rPr lang="en-US" dirty="0" smtClean="0"/>
              <a:t>General MacArthur’s Chief of Staff</a:t>
            </a:r>
          </a:p>
          <a:p>
            <a:pPr eaLnBrk="1" hangingPunct="1">
              <a:lnSpc>
                <a:spcPct val="80000"/>
              </a:lnSpc>
            </a:pPr>
            <a:endParaRPr lang="en-US" dirty="0" smtClean="0"/>
          </a:p>
          <a:p>
            <a:pPr eaLnBrk="1" hangingPunct="1">
              <a:lnSpc>
                <a:spcPct val="80000"/>
              </a:lnSpc>
            </a:pPr>
            <a:r>
              <a:rPr lang="en-US" dirty="0" smtClean="0"/>
              <a:t>John Pace</a:t>
            </a:r>
          </a:p>
          <a:p>
            <a:pPr eaLnBrk="1" hangingPunct="1">
              <a:lnSpc>
                <a:spcPct val="80000"/>
              </a:lnSpc>
              <a:buNone/>
            </a:pPr>
            <a:r>
              <a:rPr lang="en-US" dirty="0" smtClean="0"/>
              <a:t>	</a:t>
            </a:r>
            <a:r>
              <a:rPr lang="en-US" dirty="0" smtClean="0"/>
              <a:t>Leader of the Communist Protesters</a:t>
            </a: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04800" y="228600"/>
          <a:ext cx="8610600" cy="6402388"/>
        </p:xfrm>
        <a:graphic>
          <a:graphicData uri="http://schemas.openxmlformats.org/drawingml/2006/table">
            <a:tbl>
              <a:tblPr/>
              <a:tblGrid>
                <a:gridCol w="4305300"/>
                <a:gridCol w="4305300"/>
              </a:tblGrid>
              <a:tr h="1911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Times New Roman" charset="0"/>
                        </a:rPr>
                        <a:t>Source 1: </a:t>
                      </a:r>
                      <a:r>
                        <a:rPr kumimoji="0" lang="en-US" sz="1600" b="1" i="0" u="none" strike="noStrike" cap="none" normalizeH="0" baseline="0">
                          <a:ln>
                            <a:noFill/>
                          </a:ln>
                          <a:solidFill>
                            <a:schemeClr val="tx1"/>
                          </a:solidFill>
                          <a:effectLst/>
                          <a:latin typeface="Georgia" charset="0"/>
                          <a:ea typeface="Times New Roman" charset="0"/>
                          <a:cs typeface="Arial" charset="0"/>
                        </a:rPr>
                        <a:t>This telegram was sent during the height of the Bonus March on the day of their forced removal.</a:t>
                      </a:r>
                      <a:endParaRPr kumimoji="0" lang="en-US" sz="16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Arial" charset="0"/>
                        </a:rPr>
                        <a:t>Source 2: This Presidential Press Release was issued on July 29, 1932, and was delivered the day after the Bonus Army was forcibly removed from Washington.</a:t>
                      </a:r>
                      <a:endParaRPr kumimoji="0" lang="en-US" sz="1600" b="0" i="0" u="none" strike="noStrike" cap="none" normalizeH="0" baseline="0">
                        <a:ln>
                          <a:noFill/>
                        </a:ln>
                        <a:solidFill>
                          <a:schemeClr val="tx1"/>
                        </a:solidFill>
                        <a:effectLst/>
                        <a:latin typeface="Georgia" charset="0"/>
                        <a:ea typeface="Times New Roman"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a:ln>
                          <a:noFill/>
                        </a:ln>
                        <a:solidFill>
                          <a:schemeClr val="tx1"/>
                        </a:solidFill>
                        <a:effectLst/>
                        <a:latin typeface="Georgia" charset="0"/>
                        <a:ea typeface="Times New Roman" charset="0"/>
                        <a:cs typeface="Tahoma"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ahoma"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3256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Tahoma" charset="0"/>
                        </a:rPr>
                        <a:t>SOURCE 3: </a:t>
                      </a:r>
                      <a:r>
                        <a:rPr kumimoji="0" lang="en-US" sz="1600" b="1" i="0" u="none" strike="noStrike" cap="none" normalizeH="0" baseline="0">
                          <a:ln>
                            <a:noFill/>
                          </a:ln>
                          <a:solidFill>
                            <a:schemeClr val="tx1"/>
                          </a:solidFill>
                          <a:effectLst/>
                          <a:latin typeface="Georgia" charset="0"/>
                          <a:ea typeface="Times New Roman" charset="0"/>
                          <a:cs typeface="Arial" charset="0"/>
                        </a:rPr>
                        <a:t>Source 3: Dwight Eisenhower, </a:t>
                      </a:r>
                      <a:r>
                        <a:rPr kumimoji="0" lang="en-US" sz="1600" b="1" i="0" u="sng" strike="noStrike" cap="none" normalizeH="0" baseline="0">
                          <a:ln>
                            <a:noFill/>
                          </a:ln>
                          <a:solidFill>
                            <a:schemeClr val="tx1"/>
                          </a:solidFill>
                          <a:effectLst/>
                          <a:latin typeface="Georgia" charset="0"/>
                          <a:ea typeface="Times New Roman" charset="0"/>
                          <a:cs typeface="Arial" charset="0"/>
                        </a:rPr>
                        <a:t> At Ease: Stories I Tell To Friends</a:t>
                      </a:r>
                      <a:r>
                        <a:rPr kumimoji="0" lang="en-US" sz="1600" b="1" i="0" u="none" strike="noStrike" cap="none" normalizeH="0" baseline="0">
                          <a:ln>
                            <a:noFill/>
                          </a:ln>
                          <a:solidFill>
                            <a:schemeClr val="tx1"/>
                          </a:solidFill>
                          <a:effectLst/>
                          <a:latin typeface="Georgia" charset="0"/>
                          <a:ea typeface="Times New Roman" charset="0"/>
                          <a:cs typeface="Arial" charset="0"/>
                        </a:rPr>
                        <a:t>. 1967. A memoir published 26 years after the removal of the Bonus Army.</a:t>
                      </a:r>
                      <a:endParaRPr kumimoji="0" lang="en-US" sz="16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Tahoma" charset="0"/>
                        </a:rPr>
                        <a:t>SOURCE 4:</a:t>
                      </a:r>
                      <a:r>
                        <a:rPr kumimoji="0" lang="en-US" sz="1600" b="1" i="0" u="none" strike="noStrike" cap="none" normalizeH="0" baseline="0">
                          <a:ln>
                            <a:noFill/>
                          </a:ln>
                          <a:solidFill>
                            <a:schemeClr val="tx1"/>
                          </a:solidFill>
                          <a:effectLst/>
                          <a:latin typeface="Georgia" charset="0"/>
                          <a:ea typeface="Times New Roman" charset="0"/>
                          <a:cs typeface="Arial" charset="0"/>
                        </a:rPr>
                        <a:t> Source 4: Excerpt from General George Van Horn Moseley's unpublished autobiography, </a:t>
                      </a:r>
                      <a:r>
                        <a:rPr kumimoji="0" lang="en-US" sz="1600" b="1" i="0" u="sng" strike="noStrike" cap="none" normalizeH="0" baseline="0">
                          <a:ln>
                            <a:noFill/>
                          </a:ln>
                          <a:solidFill>
                            <a:schemeClr val="tx1"/>
                          </a:solidFill>
                          <a:effectLst/>
                          <a:latin typeface="Georgia" charset="0"/>
                          <a:ea typeface="Times New Roman" charset="0"/>
                          <a:cs typeface="Arial" charset="0"/>
                        </a:rPr>
                        <a:t>One Soldier's Journey</a:t>
                      </a:r>
                      <a:r>
                        <a:rPr kumimoji="0" lang="en-US" sz="1600" b="1" i="0" u="none" strike="noStrike" cap="none" normalizeH="0" baseline="0">
                          <a:ln>
                            <a:noFill/>
                          </a:ln>
                          <a:solidFill>
                            <a:schemeClr val="tx1"/>
                          </a:solidFill>
                          <a:effectLst/>
                          <a:latin typeface="Georgia" charset="0"/>
                          <a:ea typeface="Times New Roman" charset="0"/>
                          <a:cs typeface="Arial" charset="0"/>
                        </a:rPr>
                        <a:t>. Gen. Moseley was Deputy Chief of Staff in 1932. The selection below was probably written between the years 1936 and 1938.</a:t>
                      </a:r>
                      <a:endParaRPr kumimoji="0" lang="en-US" sz="16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1653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Tahoma" charset="0"/>
                        </a:rPr>
                        <a:t>SOURCE 5: </a:t>
                      </a:r>
                      <a:r>
                        <a:rPr kumimoji="0" lang="en-US" sz="1600" b="1" i="0" u="none" strike="noStrike" cap="none" normalizeH="0" baseline="0">
                          <a:ln>
                            <a:noFill/>
                          </a:ln>
                          <a:solidFill>
                            <a:schemeClr val="tx1"/>
                          </a:solidFill>
                          <a:effectLst/>
                          <a:latin typeface="Georgia" charset="0"/>
                          <a:ea typeface="Times New Roman" charset="0"/>
                          <a:cs typeface="Arial" charset="0"/>
                        </a:rPr>
                        <a:t>Source 5: Douglas MacArthur’s </a:t>
                      </a:r>
                      <a:r>
                        <a:rPr kumimoji="0" lang="en-US" sz="1600" b="0" i="1" u="none" strike="noStrike" cap="none" normalizeH="0" baseline="0">
                          <a:ln>
                            <a:noFill/>
                          </a:ln>
                          <a:solidFill>
                            <a:schemeClr val="tx1"/>
                          </a:solidFill>
                          <a:effectLst/>
                          <a:latin typeface="Georgia" charset="0"/>
                          <a:ea typeface="Times New Roman" charset="0"/>
                          <a:cs typeface="Arial" charset="0"/>
                        </a:rPr>
                        <a:t>.</a:t>
                      </a:r>
                      <a:r>
                        <a:rPr kumimoji="0" lang="en-US" sz="1600" b="1" i="1" u="none" strike="noStrike" cap="none" normalizeH="0" baseline="0">
                          <a:ln>
                            <a:noFill/>
                          </a:ln>
                          <a:solidFill>
                            <a:schemeClr val="tx1"/>
                          </a:solidFill>
                          <a:effectLst/>
                          <a:latin typeface="Georgia" charset="0"/>
                          <a:ea typeface="Times New Roman" charset="0"/>
                          <a:cs typeface="Arial" charset="0"/>
                        </a:rPr>
                        <a:t>Reminiscences</a:t>
                      </a:r>
                      <a:r>
                        <a:rPr kumimoji="0" lang="en-US" sz="1600" b="1" i="0" u="none" strike="noStrike" cap="none" normalizeH="0" baseline="0">
                          <a:ln>
                            <a:noFill/>
                          </a:ln>
                          <a:solidFill>
                            <a:schemeClr val="tx1"/>
                          </a:solidFill>
                          <a:effectLst/>
                          <a:latin typeface="Georgia" charset="0"/>
                          <a:ea typeface="Times New Roman" charset="0"/>
                          <a:cs typeface="Arial" charset="0"/>
                        </a:rPr>
                        <a:t>, 1964.  A Memoir published 32 years after the removal of the Bonus Army.</a:t>
                      </a:r>
                      <a:endParaRPr kumimoji="0" lang="en-US" sz="16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a:ln>
                            <a:noFill/>
                          </a:ln>
                          <a:solidFill>
                            <a:schemeClr val="tx1"/>
                          </a:solidFill>
                          <a:effectLst/>
                          <a:latin typeface="Georgia" charset="0"/>
                          <a:ea typeface="Times New Roman" charset="0"/>
                          <a:cs typeface="Tahoma" charset="0"/>
                        </a:rPr>
                        <a:t>SOURCE 6:</a:t>
                      </a:r>
                      <a:r>
                        <a:rPr kumimoji="0" lang="en-US" sz="1600" b="1" i="0" u="none" strike="noStrike" cap="none" normalizeH="0" baseline="0">
                          <a:ln>
                            <a:noFill/>
                          </a:ln>
                          <a:solidFill>
                            <a:schemeClr val="tx1"/>
                          </a:solidFill>
                          <a:effectLst/>
                          <a:latin typeface="Georgia" charset="0"/>
                          <a:ea typeface="Times New Roman" charset="0"/>
                          <a:cs typeface="Arial" charset="0"/>
                        </a:rPr>
                        <a:t> Source 6: Article by Paul Y. Anderson in </a:t>
                      </a:r>
                      <a:r>
                        <a:rPr kumimoji="0" lang="en-US" sz="1600" b="1" i="0" u="sng" strike="noStrike" cap="none" normalizeH="0" baseline="0">
                          <a:ln>
                            <a:noFill/>
                          </a:ln>
                          <a:solidFill>
                            <a:schemeClr val="tx1"/>
                          </a:solidFill>
                          <a:effectLst/>
                          <a:latin typeface="Georgia" charset="0"/>
                          <a:ea typeface="Times New Roman" charset="0"/>
                          <a:cs typeface="Arial" charset="0"/>
                        </a:rPr>
                        <a:t>The Nation</a:t>
                      </a:r>
                      <a:r>
                        <a:rPr kumimoji="0" lang="en-US" sz="1600" b="1" i="0" u="none" strike="noStrike" cap="none" normalizeH="0" baseline="0">
                          <a:ln>
                            <a:noFill/>
                          </a:ln>
                          <a:solidFill>
                            <a:schemeClr val="tx1"/>
                          </a:solidFill>
                          <a:effectLst/>
                          <a:latin typeface="Georgia" charset="0"/>
                          <a:ea typeface="Times New Roman" charset="0"/>
                          <a:cs typeface="Arial" charset="0"/>
                        </a:rPr>
                        <a:t>, . The dateline of the article was August 6, 1932. The Nation was one of the most liberal/progressive magazines of the time period.</a:t>
                      </a:r>
                      <a:endParaRPr kumimoji="0" lang="en-US" sz="16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1" i="1" u="none" strike="noStrike" cap="none" normalizeH="0" baseline="0">
                          <a:ln>
                            <a:noFill/>
                          </a:ln>
                          <a:solidFill>
                            <a:schemeClr val="tx1"/>
                          </a:solidFill>
                          <a:effectLst/>
                          <a:latin typeface="Georgia" charset="0"/>
                          <a:ea typeface="Times New Roman" charset="0"/>
                          <a:cs typeface="Times New Roman" charset="0"/>
                        </a:rPr>
                        <a:t> </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Why was the Bonus Army removed?</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Who is responsible for the decision to remove the marchers?</a:t>
                      </a:r>
                      <a:endParaRPr kumimoji="0" lang="en-US" sz="10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a:ln>
                            <a:noFill/>
                          </a:ln>
                          <a:solidFill>
                            <a:schemeClr val="tx1"/>
                          </a:solidFill>
                          <a:effectLst/>
                          <a:latin typeface="Georgia" charset="0"/>
                          <a:ea typeface="Times New Roman" charset="0"/>
                          <a:cs typeface="Times New Roman" charset="0"/>
                        </a:rPr>
                        <a:t>What issues does your source present?</a:t>
                      </a:r>
                      <a:endParaRPr kumimoji="0" lang="en-US" sz="1000" b="1" i="0" u="sng"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7890" name="Picture 5" descr="IH171002"/>
          <p:cNvPicPr>
            <a:picLocks noChangeAspect="1" noChangeArrowheads="1"/>
          </p:cNvPicPr>
          <p:nvPr/>
        </p:nvPicPr>
        <p:blipFill>
          <a:blip r:embed="rId3"/>
          <a:srcRect/>
          <a:stretch>
            <a:fillRect/>
          </a:stretch>
        </p:blipFill>
        <p:spPr bwMode="auto">
          <a:xfrm>
            <a:off x="6324600" y="3048000"/>
            <a:ext cx="2625725" cy="3581400"/>
          </a:xfrm>
          <a:prstGeom prst="rect">
            <a:avLst/>
          </a:prstGeom>
          <a:noFill/>
          <a:ln w="9525">
            <a:noFill/>
            <a:miter lim="800000"/>
            <a:headEnd/>
            <a:tailEnd/>
          </a:ln>
        </p:spPr>
      </p:pic>
      <p:sp>
        <p:nvSpPr>
          <p:cNvPr id="37891" name="TextBox 5"/>
          <p:cNvSpPr txBox="1">
            <a:spLocks noChangeArrowheads="1"/>
          </p:cNvSpPr>
          <p:nvPr/>
        </p:nvSpPr>
        <p:spPr bwMode="auto">
          <a:xfrm>
            <a:off x="6172200" y="2209800"/>
            <a:ext cx="2743200" cy="701675"/>
          </a:xfrm>
          <a:prstGeom prst="rect">
            <a:avLst/>
          </a:prstGeom>
          <a:noFill/>
          <a:ln w="9525">
            <a:noFill/>
            <a:miter lim="800000"/>
            <a:headEnd/>
            <a:tailEnd/>
          </a:ln>
        </p:spPr>
        <p:txBody>
          <a:bodyPr>
            <a:prstTxWarp prst="textNoShape">
              <a:avLst/>
            </a:prstTxWarp>
            <a:spAutoFit/>
          </a:bodyPr>
          <a:lstStyle/>
          <a:p>
            <a:pPr algn="ctr"/>
            <a:r>
              <a:rPr lang="en-US" sz="2000" b="1"/>
              <a:t>General Douglas MacArthur</a:t>
            </a:r>
          </a:p>
        </p:txBody>
      </p:sp>
      <p:pic>
        <p:nvPicPr>
          <p:cNvPr id="37892" name="Picture 6" descr="U189988ACME"/>
          <p:cNvPicPr>
            <a:picLocks noChangeAspect="1" noChangeArrowheads="1"/>
          </p:cNvPicPr>
          <p:nvPr/>
        </p:nvPicPr>
        <p:blipFill>
          <a:blip r:embed="rId4"/>
          <a:srcRect/>
          <a:stretch>
            <a:fillRect/>
          </a:stretch>
        </p:blipFill>
        <p:spPr bwMode="auto">
          <a:xfrm>
            <a:off x="381000" y="3733800"/>
            <a:ext cx="3581400" cy="2822575"/>
          </a:xfrm>
          <a:prstGeom prst="rect">
            <a:avLst/>
          </a:prstGeom>
          <a:noFill/>
          <a:ln w="9525">
            <a:noFill/>
            <a:miter lim="800000"/>
            <a:headEnd/>
            <a:tailEnd/>
          </a:ln>
        </p:spPr>
      </p:pic>
      <p:pic>
        <p:nvPicPr>
          <p:cNvPr id="37893" name="Picture 8" descr="herberthoover"/>
          <p:cNvPicPr>
            <a:picLocks noChangeAspect="1" noChangeArrowheads="1"/>
          </p:cNvPicPr>
          <p:nvPr/>
        </p:nvPicPr>
        <p:blipFill>
          <a:blip r:embed="rId5"/>
          <a:srcRect/>
          <a:stretch>
            <a:fillRect/>
          </a:stretch>
        </p:blipFill>
        <p:spPr bwMode="auto">
          <a:xfrm>
            <a:off x="3581400" y="304800"/>
            <a:ext cx="2514600" cy="3200400"/>
          </a:xfrm>
          <a:prstGeom prst="rect">
            <a:avLst/>
          </a:prstGeom>
          <a:noFill/>
          <a:ln w="9525">
            <a:noFill/>
            <a:miter lim="800000"/>
            <a:headEnd/>
            <a:tailEnd/>
          </a:ln>
        </p:spPr>
      </p:pic>
      <p:sp>
        <p:nvSpPr>
          <p:cNvPr id="37894" name="Text Box 9"/>
          <p:cNvSpPr txBox="1">
            <a:spLocks noChangeArrowheads="1"/>
          </p:cNvSpPr>
          <p:nvPr/>
        </p:nvSpPr>
        <p:spPr bwMode="auto">
          <a:xfrm>
            <a:off x="1752600" y="381000"/>
            <a:ext cx="1676400" cy="915988"/>
          </a:xfrm>
          <a:prstGeom prst="rect">
            <a:avLst/>
          </a:prstGeom>
          <a:noFill/>
          <a:ln w="9525">
            <a:noFill/>
            <a:miter lim="800000"/>
            <a:headEnd/>
            <a:tailEnd/>
          </a:ln>
        </p:spPr>
        <p:txBody>
          <a:bodyPr>
            <a:prstTxWarp prst="textNoShape">
              <a:avLst/>
            </a:prstTxWarp>
            <a:spAutoFit/>
          </a:bodyPr>
          <a:lstStyle/>
          <a:p>
            <a:pPr algn="ctr">
              <a:spcBef>
                <a:spcPct val="50000"/>
              </a:spcBef>
            </a:pPr>
            <a:r>
              <a:rPr lang="en-US"/>
              <a:t>President Herbert Hoover</a:t>
            </a:r>
          </a:p>
        </p:txBody>
      </p:sp>
      <p:sp>
        <p:nvSpPr>
          <p:cNvPr id="37895" name="Text Box 10"/>
          <p:cNvSpPr txBox="1">
            <a:spLocks noChangeArrowheads="1"/>
          </p:cNvSpPr>
          <p:nvPr/>
        </p:nvSpPr>
        <p:spPr bwMode="auto">
          <a:xfrm>
            <a:off x="3962400" y="4114800"/>
            <a:ext cx="1752600" cy="1100138"/>
          </a:xfrm>
          <a:prstGeom prst="rect">
            <a:avLst/>
          </a:prstGeom>
          <a:noFill/>
          <a:ln w="9525">
            <a:noFill/>
            <a:miter lim="800000"/>
            <a:headEnd/>
            <a:tailEnd/>
          </a:ln>
        </p:spPr>
        <p:txBody>
          <a:bodyPr>
            <a:prstTxWarp prst="textNoShape">
              <a:avLst/>
            </a:prstTxWarp>
            <a:spAutoFit/>
          </a:bodyPr>
          <a:lstStyle/>
          <a:p>
            <a:pPr>
              <a:spcBef>
                <a:spcPct val="50000"/>
              </a:spcBef>
            </a:pPr>
            <a:r>
              <a:rPr lang="en-US" sz="1600" b="1"/>
              <a:t>DC Police Commissioner Pelham Glassford</a:t>
            </a:r>
            <a:r>
              <a:rPr lang="en-US"/>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ln w="38100">
            <a:solidFill>
              <a:srgbClr val="000000"/>
            </a:solidFill>
          </a:ln>
        </p:spPr>
        <p:txBody>
          <a:bodyPr/>
          <a:lstStyle/>
          <a:p>
            <a:r>
              <a:rPr lang="en-US" sz="2400" b="1">
                <a:latin typeface="Cambria" charset="0"/>
              </a:rPr>
              <a:t>Source 1: This telegram was sent during the height of the Bonus March on the day of their forced removal</a:t>
            </a:r>
            <a:r>
              <a:rPr lang="en-US" sz="4000" b="1"/>
              <a:t>.</a:t>
            </a:r>
            <a:endParaRPr lang="en-US" sz="4000"/>
          </a:p>
        </p:txBody>
      </p:sp>
      <p:sp>
        <p:nvSpPr>
          <p:cNvPr id="38915" name="Rectangle 3"/>
          <p:cNvSpPr>
            <a:spLocks noGrp="1" noChangeArrowheads="1"/>
          </p:cNvSpPr>
          <p:nvPr>
            <p:ph type="body" idx="1"/>
          </p:nvPr>
        </p:nvSpPr>
        <p:spPr>
          <a:xfrm>
            <a:off x="152400" y="1600200"/>
            <a:ext cx="8839200" cy="5105400"/>
          </a:xfrm>
        </p:spPr>
        <p:txBody>
          <a:bodyPr/>
          <a:lstStyle/>
          <a:p>
            <a:pPr marL="0" indent="0">
              <a:lnSpc>
                <a:spcPct val="80000"/>
              </a:lnSpc>
              <a:buFontTx/>
              <a:buNone/>
            </a:pPr>
            <a:r>
              <a:rPr lang="en-US" sz="2000"/>
              <a:t>Washington, D. C.</a:t>
            </a:r>
            <a:br>
              <a:rPr lang="en-US" sz="2000"/>
            </a:br>
            <a:r>
              <a:rPr lang="en-US" sz="2000"/>
              <a:t>July 28, 1932</a:t>
            </a:r>
            <a:br>
              <a:rPr lang="en-US" sz="2000"/>
            </a:br>
            <a:r>
              <a:rPr lang="en-US" sz="2000"/>
              <a:t>2:55 P.M.</a:t>
            </a:r>
            <a:br>
              <a:rPr lang="en-US" sz="2000"/>
            </a:br>
            <a:r>
              <a:rPr lang="en-US" sz="2000"/>
              <a:t/>
            </a:r>
            <a:br>
              <a:rPr lang="en-US" sz="2000"/>
            </a:br>
            <a:r>
              <a:rPr lang="en-US" sz="2000"/>
              <a:t>TO: General Douglas MacArthur, Chief of Staff, U. S. Army.</a:t>
            </a:r>
            <a:br>
              <a:rPr lang="en-US" sz="2000"/>
            </a:br>
            <a:r>
              <a:rPr lang="en-US" sz="2000"/>
              <a:t/>
            </a:r>
            <a:br>
              <a:rPr lang="en-US" sz="2000"/>
            </a:br>
            <a:r>
              <a:rPr lang="en-US" sz="2000"/>
              <a:t>The President has just informed me that the civil government of the District of Columbia has reported to him that it is unable to maintain law and order in the District.</a:t>
            </a:r>
            <a:br>
              <a:rPr lang="en-US" sz="2000"/>
            </a:br>
            <a:r>
              <a:rPr lang="en-US" sz="2000"/>
              <a:t>     You will have United State troops proceed immediately to the scene of disorder. Cooperate fully with the District of Columbia police force which is now in charge. Surround the affected area and clear it without delay.</a:t>
            </a:r>
            <a:br>
              <a:rPr lang="en-US" sz="2000"/>
            </a:br>
            <a:r>
              <a:rPr lang="en-US" sz="2000"/>
              <a:t>     Turn over all prisoners to the civil authorities.</a:t>
            </a:r>
            <a:br>
              <a:rPr lang="en-US" sz="2000"/>
            </a:br>
            <a:r>
              <a:rPr lang="en-US" sz="2000"/>
              <a:t>     In your orders insist that any women and children who may be in the affected area be accorded every consideration and kindness. Use all humanity consistent with the due execution of this order.</a:t>
            </a:r>
            <a:br>
              <a:rPr lang="en-US" sz="2000"/>
            </a:br>
            <a:r>
              <a:rPr lang="en-US" sz="2000"/>
              <a:t>   </a:t>
            </a:r>
          </a:p>
          <a:p>
            <a:pPr marL="0" indent="0">
              <a:lnSpc>
                <a:spcPct val="80000"/>
              </a:lnSpc>
              <a:buFontTx/>
              <a:buNone/>
            </a:pPr>
            <a:r>
              <a:rPr lang="en-US" sz="2000"/>
              <a:t>PATRICK J. HURLEY</a:t>
            </a:r>
            <a:br>
              <a:rPr lang="en-US" sz="2000"/>
            </a:br>
            <a:r>
              <a:rPr lang="en-US" sz="2000"/>
              <a:t>                                                                                     </a:t>
            </a:r>
          </a:p>
          <a:p>
            <a:pPr marL="0" indent="0">
              <a:lnSpc>
                <a:spcPct val="80000"/>
              </a:lnSpc>
              <a:buFontTx/>
              <a:buNone/>
            </a:pPr>
            <a:r>
              <a:rPr lang="en-US" sz="2000"/>
              <a:t>Secretary of War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152400"/>
            <a:ext cx="8229600" cy="1265238"/>
          </a:xfrm>
          <a:ln w="38100">
            <a:solidFill>
              <a:srgbClr val="000000"/>
            </a:solidFill>
          </a:ln>
        </p:spPr>
        <p:txBody>
          <a:bodyPr/>
          <a:lstStyle/>
          <a:p>
            <a:r>
              <a:rPr lang="en-US" sz="2400" b="1">
                <a:latin typeface="Cambria" charset="0"/>
              </a:rPr>
              <a:t>Source 2: This Presidential Press Release was issued on July 29, 1932, and was delivered the day after the Bonus Army was forcibly removed from Washington.</a:t>
            </a:r>
            <a:endParaRPr lang="en-US" sz="2400">
              <a:latin typeface="Cambria" charset="0"/>
            </a:endParaRPr>
          </a:p>
        </p:txBody>
      </p:sp>
      <p:sp>
        <p:nvSpPr>
          <p:cNvPr id="39939" name="Rectangle 3"/>
          <p:cNvSpPr>
            <a:spLocks noGrp="1" noChangeArrowheads="1"/>
          </p:cNvSpPr>
          <p:nvPr>
            <p:ph type="body" idx="1"/>
          </p:nvPr>
        </p:nvSpPr>
        <p:spPr>
          <a:xfrm>
            <a:off x="152400" y="1600200"/>
            <a:ext cx="8839200" cy="5105400"/>
          </a:xfrm>
        </p:spPr>
        <p:txBody>
          <a:bodyPr/>
          <a:lstStyle/>
          <a:p>
            <a:pPr>
              <a:lnSpc>
                <a:spcPct val="80000"/>
              </a:lnSpc>
            </a:pPr>
            <a:r>
              <a:rPr lang="en-US" sz="1800"/>
              <a:t>July 29, 1932</a:t>
            </a:r>
            <a:br>
              <a:rPr lang="en-US" sz="1800"/>
            </a:br>
            <a:r>
              <a:rPr lang="en-US" sz="1800"/>
              <a:t/>
            </a:r>
            <a:br>
              <a:rPr lang="en-US" sz="1800"/>
            </a:br>
            <a:r>
              <a:rPr lang="en-US" sz="1800"/>
              <a:t>The President said:</a:t>
            </a:r>
            <a:br>
              <a:rPr lang="en-US" sz="1800"/>
            </a:br>
            <a:r>
              <a:rPr lang="en-US" sz="1800"/>
              <a:t/>
            </a:r>
            <a:br>
              <a:rPr lang="en-US" sz="1800"/>
            </a:br>
            <a:r>
              <a:rPr lang="en-US" sz="1800"/>
              <a:t>     "A challenge to the authority of the United States Government has been met, swiftly and firmly.</a:t>
            </a:r>
            <a:br>
              <a:rPr lang="en-US" sz="1800"/>
            </a:br>
            <a:r>
              <a:rPr lang="en-US" sz="1800"/>
              <a:t>     "After months of patient indulgence, the Government met overt lawlessness as it always must be met if the cherished processes of self-government are to be preserved. We cannot tolerate the abuse of Constitutional rights by those who would destroy all government, no matter who they may be. Government cannot be coerced by mob rule.</a:t>
            </a:r>
            <a:br>
              <a:rPr lang="en-US" sz="1800"/>
            </a:br>
            <a:r>
              <a:rPr lang="en-US" sz="1800"/>
              <a:t>     "The Department of Justice is pressing its investigation into the violence which forced the call for Army detachments, and it is my sincere hope that those agitators who inspired yesterday's attack upon the Federal authority may be brought speedily to trial in the civil courts. There can be no safe harbor in the United States of America for violence.</a:t>
            </a:r>
            <a:br>
              <a:rPr lang="en-US" sz="1800"/>
            </a:br>
            <a:r>
              <a:rPr lang="en-US" sz="1800"/>
              <a:t>     "Order and civil tranquility are the first requisites in the great task of economic reconstruction to which our whole people now are devoting their heroic and noble energies. This national effort must not be retarded in even the slightest degree by organized lawlessness. The first obligation of my office is to uphold and defend the Constitution and the authority of the law. This I propose always to do."</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ln w="38100">
            <a:solidFill>
              <a:srgbClr val="000000"/>
            </a:solidFill>
          </a:ln>
        </p:spPr>
        <p:txBody>
          <a:bodyPr/>
          <a:lstStyle/>
          <a:p>
            <a:r>
              <a:rPr lang="en-US" sz="2400" b="1">
                <a:latin typeface="Cambria" charset="0"/>
              </a:rPr>
              <a:t>Source 3: Dwight Eisenhower, </a:t>
            </a:r>
            <a:r>
              <a:rPr lang="en-US" sz="2400" b="1" u="sng">
                <a:latin typeface="Cambria" charset="0"/>
              </a:rPr>
              <a:t> At Ease: Stories I Tell To Friends</a:t>
            </a:r>
            <a:r>
              <a:rPr lang="en-US" sz="2400" b="1">
                <a:latin typeface="Cambria" charset="0"/>
              </a:rPr>
              <a:t>. 1967. A memoir published 26 years after the removal of the Bonus Army.</a:t>
            </a:r>
            <a:endParaRPr lang="en-US" sz="2400">
              <a:latin typeface="Cambria" charset="0"/>
            </a:endParaRPr>
          </a:p>
        </p:txBody>
      </p:sp>
      <p:sp>
        <p:nvSpPr>
          <p:cNvPr id="40963" name="Rectangle 3"/>
          <p:cNvSpPr>
            <a:spLocks noGrp="1" noChangeArrowheads="1"/>
          </p:cNvSpPr>
          <p:nvPr>
            <p:ph type="body" idx="1"/>
          </p:nvPr>
        </p:nvSpPr>
        <p:spPr>
          <a:xfrm>
            <a:off x="152400" y="1600200"/>
            <a:ext cx="8763000" cy="5105400"/>
          </a:xfrm>
        </p:spPr>
        <p:txBody>
          <a:bodyPr/>
          <a:lstStyle/>
          <a:p>
            <a:pPr>
              <a:lnSpc>
                <a:spcPct val="80000"/>
              </a:lnSpc>
              <a:buFontTx/>
              <a:buNone/>
            </a:pPr>
            <a:r>
              <a:rPr lang="en-US" sz="2000"/>
              <a:t>As quickly as the order was announced to us, General MacArthur decided that he should go into active command in the field. . . I told him that the matter could easily become a riot and I thought it highly inappropriate for the Chief of Staff of the Army to be involved in anything like a local or street-corner embroilment. (Of course, this was no "street-corner" matter -- but it still did not require the presence of the Chief of Staff in the streets)* General MacArthur disagreed, saying that it was a question of Federal authority in the District of Columbia, and because of his belief that there was "incipient revolution in the air," as he called it, he paid no attention to my dissent.</a:t>
            </a:r>
          </a:p>
          <a:p>
            <a:pPr>
              <a:lnSpc>
                <a:spcPct val="80000"/>
              </a:lnSpc>
              <a:buFontTx/>
              <a:buNone/>
            </a:pPr>
            <a:r>
              <a:rPr lang="en-US" sz="2000"/>
              <a:t>Instructions were received from the Secretary of War, who said he was speaking for the President, which forbade any troops to cross the bridge into the largest encampment of veterans, on the open ground beyond the bridge.</a:t>
            </a:r>
          </a:p>
          <a:p>
            <a:pPr>
              <a:lnSpc>
                <a:spcPct val="80000"/>
              </a:lnSpc>
              <a:buFontTx/>
              <a:buNone/>
            </a:pPr>
            <a:r>
              <a:rPr lang="en-US" sz="2000"/>
              <a:t>These instructions were brought to the troop by Colonel Wright, Secretary of the General Staff, and then by General Mosely of the Assistant Secretary's office. In neither instance did General MacArthur hear these instructions. He said he was too busy and did not want either himself or his staff bothered by people coming down and pretending to bring orders.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i="1" dirty="0" smtClean="0">
                <a:solidFill>
                  <a:schemeClr val="tx1"/>
                </a:solidFill>
                <a:latin typeface="+mn-lt"/>
                <a:ea typeface="+mn-ea"/>
                <a:cs typeface="+mn-cs"/>
              </a:rPr>
              <a:t>What </a:t>
            </a:r>
            <a:r>
              <a:rPr lang="en-US" i="1" dirty="0" smtClean="0">
                <a:solidFill>
                  <a:schemeClr val="tx1"/>
                </a:solidFill>
                <a:latin typeface="+mn-lt"/>
                <a:ea typeface="+mn-ea"/>
                <a:cs typeface="+mn-cs"/>
              </a:rPr>
              <a:t>would be the benefits for the country if the president were to make such a decision</a:t>
            </a:r>
            <a:r>
              <a:rPr lang="en-US" i="1" dirty="0" smtClean="0">
                <a:solidFill>
                  <a:schemeClr val="tx1"/>
                </a:solidFill>
                <a:latin typeface="+mn-lt"/>
                <a:ea typeface="+mn-ea"/>
                <a:cs typeface="+mn-cs"/>
              </a:rPr>
              <a:t>?</a:t>
            </a:r>
          </a:p>
          <a:p>
            <a:pPr>
              <a:buNone/>
            </a:pPr>
            <a:endParaRPr lang="en-US" dirty="0" smtClean="0">
              <a:solidFill>
                <a:schemeClr val="tx1"/>
              </a:solidFill>
              <a:latin typeface="+mn-lt"/>
              <a:ea typeface="+mn-ea"/>
              <a:cs typeface="+mn-cs"/>
            </a:endParaRPr>
          </a:p>
          <a:p>
            <a:r>
              <a:rPr lang="en-US" i="1" dirty="0" smtClean="0">
                <a:solidFill>
                  <a:schemeClr val="tx1"/>
                </a:solidFill>
                <a:latin typeface="+mn-lt"/>
                <a:ea typeface="+mn-ea"/>
                <a:cs typeface="+mn-cs"/>
              </a:rPr>
              <a:t>What </a:t>
            </a:r>
            <a:r>
              <a:rPr lang="en-US" i="1" dirty="0" smtClean="0">
                <a:solidFill>
                  <a:schemeClr val="tx1"/>
                </a:solidFill>
                <a:latin typeface="+mn-lt"/>
                <a:ea typeface="+mn-ea"/>
                <a:cs typeface="+mn-cs"/>
              </a:rPr>
              <a:t>could be some potential problems if a president were to make such a decision?</a:t>
            </a:r>
            <a:endParaRPr lang="en-US" dirty="0" smtClean="0">
              <a:solidFill>
                <a:schemeClr val="tx1"/>
              </a:solidFill>
              <a:latin typeface="+mn-lt"/>
              <a:ea typeface="+mn-ea"/>
              <a:cs typeface="+mn-cs"/>
            </a:endParaRPr>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ln w="38100">
            <a:solidFill>
              <a:srgbClr val="000000"/>
            </a:solidFill>
          </a:ln>
        </p:spPr>
        <p:txBody>
          <a:bodyPr/>
          <a:lstStyle/>
          <a:p>
            <a:r>
              <a:rPr lang="en-US" sz="2000" b="1">
                <a:latin typeface="Cambria" charset="0"/>
              </a:rPr>
              <a:t>Source 4: Excerpt from General George Van Horn Moseley's unpublished autobiography, </a:t>
            </a:r>
            <a:r>
              <a:rPr lang="en-US" sz="2000" b="1" u="sng">
                <a:latin typeface="Cambria" charset="0"/>
              </a:rPr>
              <a:t>One Soldier's Journey</a:t>
            </a:r>
            <a:r>
              <a:rPr lang="en-US" sz="2000" b="1">
                <a:latin typeface="Cambria" charset="0"/>
              </a:rPr>
              <a:t>. Gen. Moseley was Deputy Chief of Staff in 1932. The selection below was probably written between the years 1936 and 1938.</a:t>
            </a:r>
            <a:endParaRPr lang="en-US" sz="2000">
              <a:latin typeface="Cambria" charset="0"/>
            </a:endParaRPr>
          </a:p>
        </p:txBody>
      </p:sp>
      <p:sp>
        <p:nvSpPr>
          <p:cNvPr id="41987" name="Rectangle 3"/>
          <p:cNvSpPr>
            <a:spLocks noGrp="1" noChangeArrowheads="1"/>
          </p:cNvSpPr>
          <p:nvPr>
            <p:ph type="body" idx="1"/>
          </p:nvPr>
        </p:nvSpPr>
        <p:spPr>
          <a:xfrm>
            <a:off x="152400" y="1600200"/>
            <a:ext cx="8763000" cy="5105400"/>
          </a:xfrm>
        </p:spPr>
        <p:txBody>
          <a:bodyPr/>
          <a:lstStyle/>
          <a:p>
            <a:pPr marL="0" indent="338138">
              <a:lnSpc>
                <a:spcPct val="80000"/>
              </a:lnSpc>
              <a:buFontTx/>
              <a:buNone/>
            </a:pPr>
            <a:r>
              <a:rPr lang="en-US" sz="1800"/>
              <a:t>Sometime after the troops had completed their mission on Pennsylvania Avenue, and before they crossed the Anacostia Bridge with the view of cleaning out the camp on the other side, Mr. Hurley, the Secretary of War, directed me to inform General MacArthur that the President did not wish the troops to cross the bridge that night, to force the evacuation of the Anacostia Camp. I left my office, contacted General MacArthur, and as we walked away, alone, from the others, I delivered that message to him and discussed it with him. He was very much annoyed in having his plans interfered with in any way until they were executed completely. After assuring myself that he understood the message, I left him. As I told him, I was only instructed to deliver the message to him, and having done that I returned to my office. Later I was asked from the White House if I had delivered the message, and assured that I had. Still later, I was instructed to repeat the message and assure myself that General MacArthur received it before he crossed the Anacostia Bridge. I sent Colonel Clement B. Wright, then Secretary to the General Staff, to repeat: the message to MacArthur, and explain the situation as I had it from the White House. Colonel Wright contacted General MacArthur immediately, and explained the situation to him fully. As I now recall, Colonel Wright reported to me that the troops had not crossed the Anacostia Bridge, but were advancing on, the bridge. In any event, General MacArthur went on with his plan, carrying it through, compelling the complete evacuation of the large Anacostia Camp, which held most of the veterans. A mission of this kind is a very disagreeable one for the Army, but it was executed with precision and efficiency, and entirely without bloodshed.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ln w="38100">
            <a:solidFill>
              <a:srgbClr val="000000"/>
            </a:solidFill>
          </a:ln>
        </p:spPr>
        <p:txBody>
          <a:bodyPr/>
          <a:lstStyle/>
          <a:p>
            <a:r>
              <a:rPr lang="en-US" sz="2400" b="1">
                <a:latin typeface="Cambria" charset="0"/>
              </a:rPr>
              <a:t>Source 5: Douglas MacArthur’s </a:t>
            </a:r>
            <a:r>
              <a:rPr lang="en-US" sz="2400" i="1">
                <a:latin typeface="Cambria" charset="0"/>
              </a:rPr>
              <a:t>.</a:t>
            </a:r>
            <a:r>
              <a:rPr lang="en-US" sz="2400" b="1" i="1">
                <a:latin typeface="Cambria" charset="0"/>
              </a:rPr>
              <a:t>Reminiscences</a:t>
            </a:r>
            <a:r>
              <a:rPr lang="en-US" sz="2400" b="1">
                <a:latin typeface="Cambria" charset="0"/>
              </a:rPr>
              <a:t>, 1964.  A Memoir published 32 years after the removal of the Bonus Army.</a:t>
            </a:r>
            <a:endParaRPr lang="en-US" sz="2400">
              <a:latin typeface="Cambria" charset="0"/>
            </a:endParaRPr>
          </a:p>
        </p:txBody>
      </p:sp>
      <p:sp>
        <p:nvSpPr>
          <p:cNvPr id="43011" name="Rectangle 3"/>
          <p:cNvSpPr>
            <a:spLocks noGrp="1" noChangeArrowheads="1"/>
          </p:cNvSpPr>
          <p:nvPr>
            <p:ph type="body" idx="1"/>
          </p:nvPr>
        </p:nvSpPr>
        <p:spPr>
          <a:xfrm>
            <a:off x="152400" y="1600200"/>
            <a:ext cx="8839200" cy="5029200"/>
          </a:xfrm>
        </p:spPr>
        <p:txBody>
          <a:bodyPr/>
          <a:lstStyle/>
          <a:p>
            <a:pPr>
              <a:lnSpc>
                <a:spcPct val="80000"/>
              </a:lnSpc>
              <a:buFontTx/>
              <a:buNone/>
            </a:pPr>
            <a:r>
              <a:rPr lang="en-US" sz="1500"/>
              <a:t>For two fruitless months the (bonus marchers) lived in abject squalor making their daily marches to the Capitol, to the White House, and to all of the sacrosanct federal buildings where they hoped to loosen the purse strings of government. In the end, their frustration, combined with careful needling by the Communists, turned them in a sullen, riotous mob.</a:t>
            </a:r>
          </a:p>
          <a:p>
            <a:pPr>
              <a:lnSpc>
                <a:spcPct val="80000"/>
              </a:lnSpc>
              <a:buFontTx/>
              <a:buNone/>
            </a:pPr>
            <a:r>
              <a:rPr lang="en-US" sz="1500"/>
              <a:t>Through the month of June the tension mounted. . . . At night, morose men squatted by burning campfires listening silently to the endless speeches, always tinged with the increasing violence of Communist propaganda.</a:t>
            </a:r>
          </a:p>
          <a:p>
            <a:pPr>
              <a:lnSpc>
                <a:spcPct val="80000"/>
              </a:lnSpc>
              <a:buFontTx/>
              <a:buNone/>
            </a:pPr>
            <a:r>
              <a:rPr lang="en-US" sz="1500"/>
              <a:t>The (bonus march) was actually far deeper and more dangerous than an effort to secure funds from a nearly depleted federal treasury. The American Communist Party planned a riot of such proportions that it was hoped the United-States Army, in its efforts to maintain peace, would have to fire on the marchers. In this way, the Communists hoped to incite revolutionary action. Red organizers infiltrated the veteran groups and presently took command from their unwitting leaders.</a:t>
            </a:r>
          </a:p>
          <a:p>
            <a:pPr>
              <a:lnSpc>
                <a:spcPct val="80000"/>
              </a:lnSpc>
              <a:buFontTx/>
              <a:buNone/>
            </a:pPr>
            <a:r>
              <a:rPr lang="en-US" sz="1500"/>
              <a:t>As the violence increased, Pelham Glassford . . . twice consulted with me about calling on the Army for assistance. Both times I advised against it. But on July 28th the crisis was reached. A mob of 5,000 strong began to move up Pennsylvania Avenue toward the Treasury Building and the White House. The police were outnumbered five to one. Glassford was mauled and stripped of his police superintendent's gold badge, gunfire broke out, two men were killed, and a score or more badly injured. It was evident that the situation had gotten beyond the control of the local authorities.</a:t>
            </a:r>
          </a:p>
          <a:p>
            <a:pPr>
              <a:lnSpc>
                <a:spcPct val="80000"/>
              </a:lnSpc>
              <a:buFontTx/>
              <a:buNone/>
            </a:pPr>
            <a:r>
              <a:rPr lang="en-US" sz="1500"/>
              <a:t>Not a shot was fired, (by the federal troops). The sticks, clubs, and stones of the rioters were met only by tear gas and steady pressure. By 9:30 p.m. the area was cleared as far as the Anacostia Flats. The show of force, the excellent discipline of the troops, and the proper use of tear gas had turned the trick without serious bloodshed. At Anacostia Flats I received word from the Secretary of War, as we were in the midst of crossing the river, to suspend the operation at my discretion. I halted the command as soon as we had cleared the bridge, but at that moment the rioters set fire to their own camp. This concluded the proceedings for the night.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4034" name="Picture 1" descr="Photo of H. HOOVER: CARTOON, 1932. &#10;President Herbert Hoover caricatured in 1932 as a Prussian militarist in the B.E.F. News, a Bonus Army newspaper."/>
          <p:cNvPicPr>
            <a:picLocks noChangeAspect="1" noChangeArrowheads="1"/>
          </p:cNvPicPr>
          <p:nvPr/>
        </p:nvPicPr>
        <p:blipFill>
          <a:blip r:embed="rId3"/>
          <a:srcRect/>
          <a:stretch>
            <a:fillRect/>
          </a:stretch>
        </p:blipFill>
        <p:spPr bwMode="auto">
          <a:xfrm>
            <a:off x="304800" y="114300"/>
            <a:ext cx="8610600" cy="674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5058" name="Picture 5" descr="835.JPG"/>
          <p:cNvPicPr>
            <a:picLocks noChangeAspect="1" noChangeArrowheads="1"/>
          </p:cNvPicPr>
          <p:nvPr/>
        </p:nvPicPr>
        <p:blipFill>
          <a:blip r:embed="rId3"/>
          <a:srcRect/>
          <a:stretch>
            <a:fillRect/>
          </a:stretch>
        </p:blipFill>
        <p:spPr bwMode="auto">
          <a:xfrm>
            <a:off x="228600" y="228600"/>
            <a:ext cx="8686800" cy="640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74638"/>
            <a:ext cx="8229600" cy="334962"/>
          </a:xfrm>
        </p:spPr>
        <p:txBody>
          <a:bodyPr/>
          <a:lstStyle/>
          <a:p>
            <a:r>
              <a:rPr lang="en-US" sz="1800" b="1" i="1"/>
              <a:t>The Memoirs of Herbert Hoover: Volume 3: 1929-1941, The Great Depression. </a:t>
            </a:r>
            <a:r>
              <a:rPr lang="en-US" sz="1800" b="1"/>
              <a:t>Macmillan Company, 1952</a:t>
            </a:r>
            <a:r>
              <a:rPr lang="en-US" sz="1800"/>
              <a:t/>
            </a:r>
            <a:br>
              <a:rPr lang="en-US" sz="1800"/>
            </a:br>
            <a:endParaRPr lang="en-US" sz="1800"/>
          </a:p>
        </p:txBody>
      </p:sp>
      <p:sp>
        <p:nvSpPr>
          <p:cNvPr id="46083" name="Rectangle 3"/>
          <p:cNvSpPr>
            <a:spLocks noGrp="1" noChangeArrowheads="1"/>
          </p:cNvSpPr>
          <p:nvPr>
            <p:ph type="body" idx="1"/>
          </p:nvPr>
        </p:nvSpPr>
        <p:spPr>
          <a:xfrm>
            <a:off x="152400" y="609600"/>
            <a:ext cx="8839200" cy="6096000"/>
          </a:xfrm>
        </p:spPr>
        <p:txBody>
          <a:bodyPr/>
          <a:lstStyle/>
          <a:p>
            <a:pPr algn="ctr">
              <a:lnSpc>
                <a:spcPct val="80000"/>
              </a:lnSpc>
              <a:buFontTx/>
              <a:buNone/>
            </a:pPr>
            <a:r>
              <a:rPr lang="en-US" sz="2100">
                <a:latin typeface="Georgia" charset="0"/>
              </a:rPr>
              <a:t>Probably the greatest coup of all was the distortion of the story of the Bonus March on Washington in July 1932…Many Democratic speakers in the campaign of 1932 implied that I had murdered veterans on the streets of Washington.</a:t>
            </a:r>
          </a:p>
          <a:p>
            <a:pPr algn="ctr">
              <a:lnSpc>
                <a:spcPct val="80000"/>
              </a:lnSpc>
              <a:buFontTx/>
              <a:buNone/>
            </a:pPr>
            <a:r>
              <a:rPr lang="en-US" sz="2100">
                <a:latin typeface="Georgia" charset="0"/>
              </a:rPr>
              <a:t>The story was kept alive for twenty years. I, therefore, deal with it at greater length than would otherwise be warranted. As abundantly proved later on, the march was in considerable part organized and promoted by the Communists and included a large number of hoodlums and ex-convicts determined to raise a public disturbance…At my direction to Secretary of War Hurley, General Douglas MacArthur was directed to take charge. General Eisenhower (then Colonel [actually major]) was second in command. Without firing a shot or injuring a single person, they cleaned up the situation. Certain of my directions to the Secretary of War, however, were not carried out. Those directions limited action to seeing to it that the disturbing factions returned to their camps outside the business district. I did not wish them driven from their camps, as I proposed that the next day we would surround the camps and determine more accurately the number of Communists and ex-convicts among the marchers. Our military officers, however, having them on the move, pushed them outside the District of Columbia…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4" descr="ReviewOfReviews193104"/>
          <p:cNvPicPr>
            <a:picLocks noChangeAspect="1" noChangeArrowheads="1"/>
          </p:cNvPicPr>
          <p:nvPr/>
        </p:nvPicPr>
        <p:blipFill>
          <a:blip r:embed="rId3"/>
          <a:srcRect/>
          <a:stretch>
            <a:fillRect/>
          </a:stretch>
        </p:blipFill>
        <p:spPr bwMode="auto">
          <a:xfrm>
            <a:off x="152400" y="0"/>
            <a:ext cx="8648700" cy="670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81000" y="2066925"/>
          <a:ext cx="8458200" cy="4191000"/>
        </p:xfrm>
        <a:graphic>
          <a:graphicData uri="http://schemas.openxmlformats.org/drawingml/2006/table">
            <a:tbl>
              <a:tblPr/>
              <a:tblGrid>
                <a:gridCol w="4229100"/>
                <a:gridCol w="4229100"/>
              </a:tblGrid>
              <a:tr h="12954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How accurate is the textbook’s version of the events surrounding the rout of the Bonus Army?</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What historical evidence should be mentioned/discussed/included as part of the textbook’s depiction of the events?</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716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Should the textbook give greater emphasis on the perceived influence of communists on the decision to remove the Bonus Army? Based on what evidence? </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What pieces of evidence should the writers of the textbook consider when trying to determine who was responsible for the rout of the Bonus Army?</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763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What problems did the evidence present when  </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Determining who was responsible for the rout of the Bonus Army?</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1" i="0" u="none" strike="noStrike" cap="none" normalizeH="0" baseline="0">
                          <a:ln>
                            <a:noFill/>
                          </a:ln>
                          <a:solidFill>
                            <a:schemeClr val="tx1"/>
                          </a:solidFill>
                          <a:effectLst/>
                          <a:latin typeface="Georgia" charset="0"/>
                          <a:ea typeface="Times New Roman" charset="0"/>
                          <a:cs typeface="Times New Roman" charset="0"/>
                        </a:rPr>
                        <a:t>How should the textbook address the issue of the President’s orders to General Douglas MacArthur? </a:t>
                      </a:r>
                      <a:endParaRPr kumimoji="0" lang="en-US" sz="1900" b="0" i="0" u="none" strike="noStrike" cap="none" normalizeH="0" baseline="0">
                        <a:ln>
                          <a:noFill/>
                        </a:ln>
                        <a:solidFill>
                          <a:schemeClr val="tx1"/>
                        </a:solidFill>
                        <a:effectLst/>
                        <a:latin typeface="Georgia" charset="0"/>
                        <a:ea typeface="Times New Roman" charset="0"/>
                        <a:cs typeface="Times New Roman" charset="0"/>
                      </a:endParaRPr>
                    </a:p>
                  </a:txBody>
                  <a:tcPr marL="59765" marR="5976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8144" name="TextBox 4"/>
          <p:cNvSpPr txBox="1">
            <a:spLocks noChangeArrowheads="1"/>
          </p:cNvSpPr>
          <p:nvPr/>
        </p:nvSpPr>
        <p:spPr bwMode="auto">
          <a:xfrm>
            <a:off x="228600" y="228600"/>
            <a:ext cx="8763000" cy="1600200"/>
          </a:xfrm>
          <a:prstGeom prst="rect">
            <a:avLst/>
          </a:prstGeom>
          <a:noFill/>
          <a:ln w="9525">
            <a:noFill/>
            <a:miter lim="800000"/>
            <a:headEnd/>
            <a:tailEnd/>
          </a:ln>
        </p:spPr>
        <p:txBody>
          <a:bodyPr>
            <a:prstTxWarp prst="textNoShape">
              <a:avLst/>
            </a:prstTxWarp>
            <a:spAutoFit/>
          </a:bodyPr>
          <a:lstStyle/>
          <a:p>
            <a:pPr algn="ctr"/>
            <a:r>
              <a:rPr lang="en-US" sz="1400" b="1"/>
              <a:t>The rout of the Bonus Army, according to </a:t>
            </a:r>
            <a:r>
              <a:rPr lang="en-US" sz="1400" b="1" i="1"/>
              <a:t>The Americans</a:t>
            </a:r>
            <a:r>
              <a:rPr lang="en-US" sz="1400" b="1"/>
              <a:t> textbook:</a:t>
            </a:r>
            <a:endParaRPr lang="en-US" sz="1400"/>
          </a:p>
          <a:p>
            <a:pPr algn="ctr"/>
            <a:r>
              <a:rPr lang="en-US" sz="1400" i="1"/>
              <a:t>President Hoover decided that the Bonus Army should be disbanded. On July 28</a:t>
            </a:r>
            <a:r>
              <a:rPr lang="en-US" sz="1400" i="1" baseline="30000"/>
              <a:t>th</a:t>
            </a:r>
            <a:r>
              <a:rPr lang="en-US" sz="1400" i="1"/>
              <a:t>, a force of 1,000 soldiers under the command of General Douglas MacArthur and his aide, Major Dwight D. Eisenhower, came to roust the veterans. In the course of the operation, the infantry gassed more than 1,000 people, including an 11-month old baby who died and an 8-year old boy who was partially blinded. Two people were shot and many were injured. Most Americans were stunned and outraged at the government’s treatment of the veterans. Once again, President Hoover’s image suffered, especially damaging in an election year.</a:t>
            </a:r>
            <a:endParaRPr lang="en-US" sz="140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0178" name="Picture 33" descr="An example of an E Series War Bond for $200 issued to Mr. and Mrs. America, USA, Everywhere. Image of Roosevelt on left side of bond"/>
          <p:cNvPicPr>
            <a:picLocks noChangeAspect="1" noChangeArrowheads="1"/>
          </p:cNvPicPr>
          <p:nvPr/>
        </p:nvPicPr>
        <p:blipFill>
          <a:blip r:embed="rId3"/>
          <a:srcRect/>
          <a:stretch>
            <a:fillRect/>
          </a:stretch>
        </p:blipFill>
        <p:spPr bwMode="auto">
          <a:xfrm>
            <a:off x="228600" y="152400"/>
            <a:ext cx="8763000" cy="655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152400" y="228600"/>
            <a:ext cx="8839200" cy="6400800"/>
          </a:xfrm>
        </p:spPr>
        <p:txBody>
          <a:bodyPr/>
          <a:lstStyle/>
          <a:p>
            <a:pPr marL="0" indent="0" algn="ctr">
              <a:lnSpc>
                <a:spcPct val="80000"/>
              </a:lnSpc>
              <a:buFontTx/>
              <a:buNone/>
            </a:pPr>
            <a:r>
              <a:rPr lang="en-US" sz="1800" b="1"/>
              <a:t>"Brother, Can You Spare a Dime," (1931)</a:t>
            </a:r>
            <a:r>
              <a:rPr lang="en-US" sz="1800"/>
              <a:t> </a:t>
            </a:r>
          </a:p>
          <a:p>
            <a:pPr marL="114300" lvl="1" indent="0">
              <a:lnSpc>
                <a:spcPct val="80000"/>
              </a:lnSpc>
              <a:buFontTx/>
              <a:buNone/>
            </a:pPr>
            <a:r>
              <a:rPr lang="en-US" sz="1600">
                <a:latin typeface="Cambria" charset="0"/>
              </a:rPr>
              <a:t>They used to tell me I was building a dream, and so I followed the mob, </a:t>
            </a:r>
          </a:p>
          <a:p>
            <a:pPr marL="114300" lvl="1" indent="0">
              <a:lnSpc>
                <a:spcPct val="80000"/>
              </a:lnSpc>
              <a:buFontTx/>
              <a:buNone/>
            </a:pPr>
            <a:r>
              <a:rPr lang="en-US" sz="1600">
                <a:latin typeface="Cambria" charset="0"/>
              </a:rPr>
              <a:t>When there was earth to plow, or guns to bear, I was always there right on the job. </a:t>
            </a:r>
          </a:p>
          <a:p>
            <a:pPr marL="114300" lvl="1" indent="0">
              <a:lnSpc>
                <a:spcPct val="80000"/>
              </a:lnSpc>
              <a:buFontTx/>
              <a:buNone/>
            </a:pPr>
            <a:r>
              <a:rPr lang="en-US" sz="1600">
                <a:latin typeface="Cambria" charset="0"/>
              </a:rPr>
              <a:t>They used to tell me I was building a dream, with peace and glory ahead, </a:t>
            </a:r>
          </a:p>
          <a:p>
            <a:pPr marL="114300" lvl="1" indent="0">
              <a:lnSpc>
                <a:spcPct val="80000"/>
              </a:lnSpc>
              <a:buFontTx/>
              <a:buNone/>
            </a:pPr>
            <a:r>
              <a:rPr lang="en-US" sz="1600">
                <a:latin typeface="Cambria" charset="0"/>
              </a:rPr>
              <a:t>Why should I be standing in line, just waiting for bread? </a:t>
            </a:r>
          </a:p>
          <a:p>
            <a:pPr marL="114300" lvl="1" indent="0">
              <a:lnSpc>
                <a:spcPct val="80000"/>
              </a:lnSpc>
              <a:buFontTx/>
              <a:buNone/>
            </a:pPr>
            <a:endParaRPr lang="en-US" sz="1600">
              <a:latin typeface="Cambria" charset="0"/>
            </a:endParaRPr>
          </a:p>
          <a:p>
            <a:pPr marL="114300" lvl="1" indent="0">
              <a:lnSpc>
                <a:spcPct val="80000"/>
              </a:lnSpc>
              <a:buFontTx/>
              <a:buNone/>
            </a:pPr>
            <a:r>
              <a:rPr lang="en-US" sz="1600">
                <a:latin typeface="Cambria" charset="0"/>
              </a:rPr>
              <a:t>Once I built a railroad, I made it run, made it race against time. </a:t>
            </a:r>
          </a:p>
          <a:p>
            <a:pPr marL="114300" lvl="1" indent="0">
              <a:lnSpc>
                <a:spcPct val="80000"/>
              </a:lnSpc>
              <a:buFontTx/>
              <a:buNone/>
            </a:pPr>
            <a:r>
              <a:rPr lang="en-US" sz="1600">
                <a:latin typeface="Cambria" charset="0"/>
              </a:rPr>
              <a:t>Once I built a railroad; now it's done. Brother, can you spare a dime? </a:t>
            </a:r>
          </a:p>
          <a:p>
            <a:pPr marL="114300" lvl="1" indent="0">
              <a:lnSpc>
                <a:spcPct val="80000"/>
              </a:lnSpc>
              <a:buFontTx/>
              <a:buNone/>
            </a:pPr>
            <a:r>
              <a:rPr lang="en-US" sz="1600">
                <a:latin typeface="Cambria" charset="0"/>
              </a:rPr>
              <a:t>Once I built a tower, up to the sun, brick, and rivet, and lime; </a:t>
            </a:r>
          </a:p>
          <a:p>
            <a:pPr marL="114300" lvl="1" indent="0">
              <a:lnSpc>
                <a:spcPct val="80000"/>
              </a:lnSpc>
              <a:buFontTx/>
              <a:buNone/>
            </a:pPr>
            <a:r>
              <a:rPr lang="en-US" sz="1600">
                <a:latin typeface="Cambria" charset="0"/>
              </a:rPr>
              <a:t>Once I built a tower, now it's done. Brother, can you spare a dime? </a:t>
            </a:r>
          </a:p>
          <a:p>
            <a:pPr marL="114300" lvl="1" indent="0">
              <a:lnSpc>
                <a:spcPct val="80000"/>
              </a:lnSpc>
              <a:buFontTx/>
              <a:buNone/>
            </a:pPr>
            <a:endParaRPr lang="en-US" sz="1600">
              <a:latin typeface="Cambria" charset="0"/>
            </a:endParaRPr>
          </a:p>
          <a:p>
            <a:pPr marL="114300" lvl="1" indent="0">
              <a:lnSpc>
                <a:spcPct val="80000"/>
              </a:lnSpc>
              <a:buFontTx/>
              <a:buNone/>
            </a:pPr>
            <a:r>
              <a:rPr lang="en-US" sz="1600">
                <a:latin typeface="Cambria" charset="0"/>
              </a:rPr>
              <a:t>Once in khaki suits, gee we looked swell, </a:t>
            </a:r>
          </a:p>
          <a:p>
            <a:pPr marL="114300" lvl="1" indent="0">
              <a:lnSpc>
                <a:spcPct val="80000"/>
              </a:lnSpc>
              <a:buFontTx/>
              <a:buNone/>
            </a:pPr>
            <a:r>
              <a:rPr lang="en-US" sz="1600">
                <a:latin typeface="Cambria" charset="0"/>
              </a:rPr>
              <a:t>Full of that Yankee Doodly Dum, </a:t>
            </a:r>
          </a:p>
          <a:p>
            <a:pPr marL="114300" lvl="1" indent="0">
              <a:lnSpc>
                <a:spcPct val="80000"/>
              </a:lnSpc>
              <a:buFontTx/>
              <a:buNone/>
            </a:pPr>
            <a:r>
              <a:rPr lang="en-US" sz="1600">
                <a:latin typeface="Cambria" charset="0"/>
              </a:rPr>
              <a:t>Half a million boots went slogging through Hell, </a:t>
            </a:r>
          </a:p>
          <a:p>
            <a:pPr marL="114300" lvl="1" indent="0">
              <a:lnSpc>
                <a:spcPct val="80000"/>
              </a:lnSpc>
              <a:buFontTx/>
              <a:buNone/>
            </a:pPr>
            <a:r>
              <a:rPr lang="en-US" sz="1600">
                <a:latin typeface="Cambria" charset="0"/>
              </a:rPr>
              <a:t>And I was the kid with the drum!</a:t>
            </a:r>
          </a:p>
          <a:p>
            <a:pPr marL="114300" lvl="1" indent="0">
              <a:lnSpc>
                <a:spcPct val="80000"/>
              </a:lnSpc>
              <a:buFontTx/>
              <a:buNone/>
            </a:pPr>
            <a:r>
              <a:rPr lang="en-US" sz="1600">
                <a:latin typeface="Cambria" charset="0"/>
              </a:rPr>
              <a:t>Say, don't you remember, they called me Al; it was Al all the time. </a:t>
            </a:r>
          </a:p>
          <a:p>
            <a:pPr marL="114300" lvl="1" indent="0">
              <a:lnSpc>
                <a:spcPct val="80000"/>
              </a:lnSpc>
              <a:buFontTx/>
              <a:buNone/>
            </a:pPr>
            <a:r>
              <a:rPr lang="en-US" sz="1600">
                <a:latin typeface="Cambria" charset="0"/>
              </a:rPr>
              <a:t>Why don't you remember, I'm your pal? Buddy, can you spare a dime? </a:t>
            </a:r>
          </a:p>
          <a:p>
            <a:pPr marL="114300" lvl="1" indent="0">
              <a:lnSpc>
                <a:spcPct val="80000"/>
              </a:lnSpc>
              <a:buFontTx/>
              <a:buNone/>
            </a:pPr>
            <a:endParaRPr lang="en-US" sz="1600">
              <a:latin typeface="Cambria" charset="0"/>
            </a:endParaRPr>
          </a:p>
          <a:p>
            <a:pPr marL="114300" lvl="1" indent="0">
              <a:lnSpc>
                <a:spcPct val="80000"/>
              </a:lnSpc>
              <a:buFontTx/>
              <a:buNone/>
            </a:pPr>
            <a:r>
              <a:rPr lang="en-US" sz="1600">
                <a:latin typeface="Cambria" charset="0"/>
              </a:rPr>
              <a:t>Once in khaki suits, gee we looked swell, </a:t>
            </a:r>
          </a:p>
          <a:p>
            <a:pPr marL="114300" lvl="1" indent="0">
              <a:lnSpc>
                <a:spcPct val="80000"/>
              </a:lnSpc>
              <a:buFontTx/>
              <a:buNone/>
            </a:pPr>
            <a:r>
              <a:rPr lang="en-US" sz="1600">
                <a:latin typeface="Cambria" charset="0"/>
              </a:rPr>
              <a:t>Full of that Yankee Doodly Dum, </a:t>
            </a:r>
          </a:p>
          <a:p>
            <a:pPr marL="114300" lvl="1" indent="0">
              <a:lnSpc>
                <a:spcPct val="80000"/>
              </a:lnSpc>
              <a:buFontTx/>
              <a:buNone/>
            </a:pPr>
            <a:r>
              <a:rPr lang="en-US" sz="1600">
                <a:latin typeface="Cambria" charset="0"/>
              </a:rPr>
              <a:t>Half a million boots went slogging through Hell,</a:t>
            </a:r>
          </a:p>
          <a:p>
            <a:pPr marL="114300" lvl="1" indent="0">
              <a:lnSpc>
                <a:spcPct val="80000"/>
              </a:lnSpc>
              <a:buFontTx/>
              <a:buNone/>
            </a:pPr>
            <a:r>
              <a:rPr lang="en-US" sz="1600">
                <a:latin typeface="Cambria" charset="0"/>
              </a:rPr>
              <a:t>And I was the kid with the drum!</a:t>
            </a:r>
          </a:p>
          <a:p>
            <a:pPr marL="114300" lvl="1" indent="0">
              <a:lnSpc>
                <a:spcPct val="80000"/>
              </a:lnSpc>
              <a:buFontTx/>
              <a:buNone/>
            </a:pPr>
            <a:r>
              <a:rPr lang="en-US" sz="1600">
                <a:latin typeface="Cambria" charset="0"/>
              </a:rPr>
              <a:t>Say, don't you remember, they called me Al; it was Al all the time. </a:t>
            </a:r>
          </a:p>
          <a:p>
            <a:pPr marL="114300" lvl="1" indent="0">
              <a:lnSpc>
                <a:spcPct val="80000"/>
              </a:lnSpc>
              <a:buFontTx/>
              <a:buNone/>
            </a:pPr>
            <a:r>
              <a:rPr lang="en-US" sz="1600">
                <a:latin typeface="Cambria" charset="0"/>
              </a:rPr>
              <a:t>Say, don't you remember, I'm your pal? Buddy, can you spare a dime?</a:t>
            </a:r>
          </a:p>
          <a:p>
            <a:pPr marL="0" indent="0">
              <a:lnSpc>
                <a:spcPct val="80000"/>
              </a:lnSpc>
              <a:buFontTx/>
              <a:buNone/>
            </a:pPr>
            <a:endParaRPr lang="en-US" sz="1600">
              <a:latin typeface="Cambria" charset="0"/>
            </a:endParaRPr>
          </a:p>
        </p:txBody>
      </p:sp>
      <p:pic>
        <p:nvPicPr>
          <p:cNvPr id="14339" name="Picture 5" descr="bonus_army">
            <a:hlinkClick r:id="rId3" action="ppaction://hlinkfile"/>
          </p:cNvPr>
          <p:cNvPicPr>
            <a:picLocks noChangeAspect="1" noChangeArrowheads="1"/>
          </p:cNvPicPr>
          <p:nvPr/>
        </p:nvPicPr>
        <p:blipFill>
          <a:blip r:embed="rId4"/>
          <a:srcRect/>
          <a:stretch>
            <a:fillRect/>
          </a:stretch>
        </p:blipFill>
        <p:spPr bwMode="auto">
          <a:xfrm>
            <a:off x="6705600" y="4951413"/>
            <a:ext cx="2286000" cy="167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2" name="Picture 4" descr="VetServiceMagazine1931cvr"/>
          <p:cNvPicPr>
            <a:picLocks noChangeAspect="1" noChangeArrowheads="1"/>
          </p:cNvPicPr>
          <p:nvPr/>
        </p:nvPicPr>
        <p:blipFill>
          <a:blip r:embed="rId3"/>
          <a:srcRect l="5800" t="6042" r="8924" b="74735"/>
          <a:stretch>
            <a:fillRect/>
          </a:stretch>
        </p:blipFill>
        <p:spPr bwMode="auto">
          <a:xfrm>
            <a:off x="0" y="0"/>
            <a:ext cx="9144000" cy="1752600"/>
          </a:xfrm>
          <a:prstGeom prst="rect">
            <a:avLst/>
          </a:prstGeom>
          <a:noFill/>
          <a:ln w="9525">
            <a:noFill/>
            <a:miter lim="800000"/>
            <a:headEnd/>
            <a:tailEnd/>
          </a:ln>
        </p:spPr>
      </p:pic>
      <p:pic>
        <p:nvPicPr>
          <p:cNvPr id="6" name="Picture 5" descr="Screen shot 2012-12-30 at 11.56.55 AM.png"/>
          <p:cNvPicPr>
            <a:picLocks noChangeAspect="1"/>
          </p:cNvPicPr>
          <p:nvPr/>
        </p:nvPicPr>
        <p:blipFill>
          <a:blip r:embed="rId4"/>
          <a:srcRect b="2892"/>
          <a:stretch>
            <a:fillRect/>
          </a:stretch>
        </p:blipFill>
        <p:spPr>
          <a:xfrm>
            <a:off x="0" y="1739900"/>
            <a:ext cx="9144000" cy="51181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descr="Screen shot 2012-12-30 at 12.00.57 PM.png"/>
          <p:cNvPicPr>
            <a:picLocks noChangeAspect="1"/>
          </p:cNvPicPr>
          <p:nvPr/>
        </p:nvPicPr>
        <p:blipFill>
          <a:blip r:embed="rId3"/>
          <a:srcRect t="5342"/>
          <a:stretch>
            <a:fillRect/>
          </a:stretch>
        </p:blipFill>
        <p:spPr>
          <a:xfrm>
            <a:off x="0" y="0"/>
            <a:ext cx="9144000" cy="5400676"/>
          </a:xfrm>
          <a:prstGeom prst="rect">
            <a:avLst/>
          </a:prstGeom>
        </p:spPr>
      </p:pic>
      <p:pic>
        <p:nvPicPr>
          <p:cNvPr id="5" name="Picture 4" descr="Screen shot 2012-12-30 at 12.01.42 PM.png"/>
          <p:cNvPicPr>
            <a:picLocks noChangeAspect="1"/>
          </p:cNvPicPr>
          <p:nvPr/>
        </p:nvPicPr>
        <p:blipFill>
          <a:blip r:embed="rId4"/>
          <a:srcRect b="17975"/>
          <a:stretch>
            <a:fillRect/>
          </a:stretch>
        </p:blipFill>
        <p:spPr>
          <a:xfrm>
            <a:off x="0" y="4800600"/>
            <a:ext cx="9144000" cy="20574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7410" name="Picture 5" descr="at0058g_2s"/>
          <p:cNvPicPr>
            <a:picLocks noChangeAspect="1" noChangeArrowheads="1"/>
          </p:cNvPicPr>
          <p:nvPr/>
        </p:nvPicPr>
        <p:blipFill>
          <a:blip r:embed="rId3"/>
          <a:srcRect/>
          <a:stretch>
            <a:fillRect/>
          </a:stretch>
        </p:blipFill>
        <p:spPr bwMode="auto">
          <a:xfrm>
            <a:off x="0" y="0"/>
            <a:ext cx="6400800" cy="6858000"/>
          </a:xfrm>
          <a:prstGeom prst="rect">
            <a:avLst/>
          </a:prstGeom>
          <a:noFill/>
          <a:ln w="9525">
            <a:noFill/>
            <a:miter lim="800000"/>
            <a:headEnd/>
            <a:tailEnd/>
          </a:ln>
        </p:spPr>
      </p:pic>
      <p:pic>
        <p:nvPicPr>
          <p:cNvPr id="17411" name="Picture 7" descr="IH173052"/>
          <p:cNvPicPr>
            <a:picLocks noChangeAspect="1" noChangeArrowheads="1"/>
          </p:cNvPicPr>
          <p:nvPr/>
        </p:nvPicPr>
        <p:blipFill>
          <a:blip r:embed="rId4"/>
          <a:srcRect l="2857" t="11670"/>
          <a:stretch>
            <a:fillRect/>
          </a:stretch>
        </p:blipFill>
        <p:spPr bwMode="auto">
          <a:xfrm>
            <a:off x="76200" y="2790723"/>
            <a:ext cx="5181600" cy="3762477"/>
          </a:xfrm>
          <a:prstGeom prst="rect">
            <a:avLst/>
          </a:prstGeom>
          <a:noFill/>
          <a:ln w="9525">
            <a:noFill/>
            <a:miter lim="800000"/>
            <a:headEnd/>
            <a:tailEnd/>
          </a:ln>
        </p:spPr>
      </p:pic>
      <p:pic>
        <p:nvPicPr>
          <p:cNvPr id="17412" name="Picture 8" descr="1127"/>
          <p:cNvPicPr>
            <a:picLocks noChangeAspect="1" noChangeArrowheads="1"/>
          </p:cNvPicPr>
          <p:nvPr/>
        </p:nvPicPr>
        <p:blipFill>
          <a:blip r:embed="rId5"/>
          <a:srcRect l="23342" b="14667"/>
          <a:stretch>
            <a:fillRect/>
          </a:stretch>
        </p:blipFill>
        <p:spPr bwMode="auto">
          <a:xfrm>
            <a:off x="5410200" y="3428999"/>
            <a:ext cx="3733800" cy="3063631"/>
          </a:xfrm>
          <a:prstGeom prst="rect">
            <a:avLst/>
          </a:prstGeom>
          <a:noFill/>
          <a:ln w="9525">
            <a:noFill/>
            <a:miter lim="800000"/>
            <a:headEnd/>
            <a:tailEnd/>
          </a:ln>
        </p:spPr>
      </p:pic>
      <p:pic>
        <p:nvPicPr>
          <p:cNvPr id="17413" name="Picture 10" descr="11"/>
          <p:cNvPicPr>
            <a:picLocks noChangeAspect="1" noChangeArrowheads="1"/>
          </p:cNvPicPr>
          <p:nvPr/>
        </p:nvPicPr>
        <p:blipFill>
          <a:blip r:embed="rId6"/>
          <a:srcRect/>
          <a:stretch>
            <a:fillRect/>
          </a:stretch>
        </p:blipFill>
        <p:spPr bwMode="auto">
          <a:xfrm>
            <a:off x="6510338" y="76200"/>
            <a:ext cx="2557462"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8434" name="Picture 1" descr="Photo of CARTOON: BONUS MARCH, 1932. &#10;'Coming for Justice...': cartoon, c1932, of the 'Bonus Expeditionary Forces' of World War I veterans marching to Washington D.C. to demand that Congress authorize payment of war bonuses."/>
          <p:cNvPicPr>
            <a:picLocks noChangeAspect="1" noChangeArrowheads="1"/>
          </p:cNvPicPr>
          <p:nvPr/>
        </p:nvPicPr>
        <p:blipFill>
          <a:blip r:embed="rId3"/>
          <a:srcRect/>
          <a:stretch>
            <a:fillRect/>
          </a:stretch>
        </p:blipFill>
        <p:spPr bwMode="auto">
          <a:xfrm>
            <a:off x="990600" y="0"/>
            <a:ext cx="6999288" cy="6958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58" name="Picture 3" descr="C:\Users\Bruce\Pictures\My Scans\2012-02 (Feb)\scan0003.jpg"/>
          <p:cNvPicPr>
            <a:picLocks noChangeAspect="1" noChangeArrowheads="1"/>
          </p:cNvPicPr>
          <p:nvPr/>
        </p:nvPicPr>
        <p:blipFill>
          <a:blip r:embed="rId3"/>
          <a:srcRect t="690"/>
          <a:stretch>
            <a:fillRect/>
          </a:stretch>
        </p:blipFill>
        <p:spPr bwMode="auto">
          <a:xfrm>
            <a:off x="4419600" y="195263"/>
            <a:ext cx="4645025" cy="6262687"/>
          </a:xfrm>
          <a:prstGeom prst="rect">
            <a:avLst/>
          </a:prstGeom>
          <a:noFill/>
          <a:ln w="9525">
            <a:noFill/>
            <a:miter lim="800000"/>
            <a:headEnd/>
            <a:tailEnd/>
          </a:ln>
        </p:spPr>
      </p:pic>
      <p:pic>
        <p:nvPicPr>
          <p:cNvPr id="19459" name="Picture 4" descr="C:\Users\Bruce\Pictures\My Scans\2012-02 (Feb)\scan0002.jpg"/>
          <p:cNvPicPr>
            <a:picLocks noChangeAspect="1" noChangeArrowheads="1"/>
          </p:cNvPicPr>
          <p:nvPr/>
        </p:nvPicPr>
        <p:blipFill>
          <a:blip r:embed="rId4"/>
          <a:srcRect r="2419"/>
          <a:stretch>
            <a:fillRect/>
          </a:stretch>
        </p:blipFill>
        <p:spPr bwMode="auto">
          <a:xfrm>
            <a:off x="106363" y="195263"/>
            <a:ext cx="4343400" cy="6218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958</TotalTime>
  <Words>3111</Words>
  <Application>Microsoft Macintosh PowerPoint</Application>
  <PresentationFormat>On-screen Show (4:3)</PresentationFormat>
  <Paragraphs>151</Paragraphs>
  <Slides>37</Slides>
  <Notes>26</Notes>
  <HiddenSlides>0</HiddenSlides>
  <MMClips>0</MMClips>
  <ScaleCrop>false</ScaleCrop>
  <HeadingPairs>
    <vt:vector size="6" baseType="variant">
      <vt:variant>
        <vt:lpstr>Fonts Used</vt:lpstr>
      </vt:variant>
      <vt:variant>
        <vt:i4>6</vt:i4>
      </vt:variant>
      <vt:variant>
        <vt:lpstr>Design Template</vt:lpstr>
      </vt:variant>
      <vt:variant>
        <vt:i4>1</vt:i4>
      </vt:variant>
      <vt:variant>
        <vt:lpstr>Slide Titles</vt:lpstr>
      </vt:variant>
      <vt:variant>
        <vt:i4>37</vt:i4>
      </vt:variant>
    </vt:vector>
  </HeadingPairs>
  <TitlesOfParts>
    <vt:vector size="44" baseType="lpstr">
      <vt:lpstr>Arial</vt:lpstr>
      <vt:lpstr>Calibri</vt:lpstr>
      <vt:lpstr>Georgia</vt:lpstr>
      <vt:lpstr>Cambria</vt:lpstr>
      <vt:lpstr>Times New Roman</vt:lpstr>
      <vt:lpstr>Tahoma</vt:lpstr>
      <vt:lpstr>Default Design</vt:lpstr>
      <vt:lpstr>Slide 1</vt:lpstr>
      <vt:lpstr>Stinger Question:</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Essential Questions:</vt:lpstr>
      <vt:lpstr>Slide 18</vt:lpstr>
      <vt:lpstr>Slide 19</vt:lpstr>
      <vt:lpstr>Slide 20</vt:lpstr>
      <vt:lpstr>Slide 21</vt:lpstr>
      <vt:lpstr>Slide 22</vt:lpstr>
      <vt:lpstr>Slide 23</vt:lpstr>
      <vt:lpstr>Main Characters</vt:lpstr>
      <vt:lpstr>Slide 25</vt:lpstr>
      <vt:lpstr>Slide 26</vt:lpstr>
      <vt:lpstr>Source 1: This telegram was sent during the height of the Bonus March on the day of their forced removal.</vt:lpstr>
      <vt:lpstr>Source 2: This Presidential Press Release was issued on July 29, 1932, and was delivered the day after the Bonus Army was forcibly removed from Washington.</vt:lpstr>
      <vt:lpstr>Source 3: Dwight Eisenhower,  At Ease: Stories I Tell To Friends. 1967. A memoir published 26 years after the removal of the Bonus Army.</vt:lpstr>
      <vt:lpstr>Source 4: Excerpt from General George Van Horn Moseley's unpublished autobiography, One Soldier's Journey. Gen. Moseley was Deputy Chief of Staff in 1932. The selection below was probably written between the years 1936 and 1938.</vt:lpstr>
      <vt:lpstr>Source 5: Douglas MacArthur’s .Reminiscences, 1964.  A Memoir published 32 years after the removal of the Bonus Army.</vt:lpstr>
      <vt:lpstr>Slide 32</vt:lpstr>
      <vt:lpstr>Slide 33</vt:lpstr>
      <vt:lpstr>The Memoirs of Herbert Hoover: Volume 3: 1929-1941, The Great Depression. Macmillan Company, 1952 </vt:lpstr>
      <vt:lpstr>Slide 35</vt:lpstr>
      <vt:lpstr>Slide 36</vt:lpstr>
      <vt:lpstr>Slide 37</vt:lpstr>
    </vt:vector>
  </TitlesOfParts>
  <Company>BCPS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BCPS</dc:creator>
  <cp:lastModifiedBy>Authorized User</cp:lastModifiedBy>
  <cp:revision>77</cp:revision>
  <dcterms:created xsi:type="dcterms:W3CDTF">2012-12-30T16:23:07Z</dcterms:created>
  <dcterms:modified xsi:type="dcterms:W3CDTF">2012-12-30T21:30:46Z</dcterms:modified>
</cp:coreProperties>
</file>